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20"/>
  </p:notesMasterIdLst>
  <p:sldIdLst>
    <p:sldId id="274" r:id="rId2"/>
    <p:sldId id="278" r:id="rId3"/>
    <p:sldId id="263" r:id="rId4"/>
    <p:sldId id="286" r:id="rId5"/>
    <p:sldId id="266" r:id="rId6"/>
    <p:sldId id="267" r:id="rId7"/>
    <p:sldId id="285" r:id="rId8"/>
    <p:sldId id="268" r:id="rId9"/>
    <p:sldId id="287" r:id="rId10"/>
    <p:sldId id="288" r:id="rId11"/>
    <p:sldId id="269" r:id="rId12"/>
    <p:sldId id="270" r:id="rId13"/>
    <p:sldId id="289" r:id="rId14"/>
    <p:sldId id="272" r:id="rId15"/>
    <p:sldId id="279" r:id="rId16"/>
    <p:sldId id="290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/>
  </p:normalViewPr>
  <p:slideViewPr>
    <p:cSldViewPr>
      <p:cViewPr varScale="1">
        <p:scale>
          <a:sx n="118" d="100"/>
          <a:sy n="118" d="100"/>
        </p:scale>
        <p:origin x="13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42BAB-AD3D-479E-96AA-B5D34103E2CA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C1788-EE10-4246-8987-9D490C2C1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1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C1788-EE10-4246-8987-9D490C2C1E3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703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C1788-EE10-4246-8987-9D490C2C1E3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94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C1788-EE10-4246-8987-9D490C2C1E3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20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B79A0-6488-4992-A8D2-027A4E73CF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9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7A213-1DBA-43C7-BDBC-85ACCBE13D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29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7A213-1DBA-43C7-BDBC-85ACCBE13D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321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7A213-1DBA-43C7-BDBC-85ACCBE13D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2527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7A213-1DBA-43C7-BDBC-85ACCBE13D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6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7A213-1DBA-43C7-BDBC-85ACCBE13D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1640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7A213-1DBA-43C7-BDBC-85ACCBE13D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14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D7DFA-5F40-4939-9A91-08EC0C1BA5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692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F2381-66DF-43E5-9BC9-67442FFAC9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31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715BB-1F0F-49C3-BFD9-56C538AF96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5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C839F-0999-4FF8-B876-10A0F63645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2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F4B3D-2D45-4849-8112-F2A5A61396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85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64CCF-100E-4518-BFF8-15148990BF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0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DCAD0-0AE3-4560-8CED-F86CB13DA4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9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4E011-87E6-485B-A571-601DF6CA43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00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1E603-C5CA-455D-8243-CCC8BA5EB8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9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C5918-1AC3-40FA-997C-53114EBBF2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62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D77A213-1DBA-43C7-BDBC-85ACCBE13D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365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741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оздоровительный лагерь    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«Спутник»</a:t>
            </a:r>
            <a:b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расположен в экологически чистом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районе на берег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Козинского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водохранилища в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км. от поселка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Верхние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Серги. </a:t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Туристическо-краеведческое</a:t>
            </a:r>
            <a:b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 программы: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«Продюсерский центр Шири круг»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смены количество детей 247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 МАУ ДОЛ </a:t>
            </a:r>
            <a:r>
              <a:rPr lang="ru-RU" sz="2800" dirty="0" smtClean="0">
                <a:solidFill>
                  <a:schemeClr val="bg1"/>
                </a:solidFill>
              </a:rPr>
              <a:t>«Спутник»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Фадеева Е.В.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 зам. директора по воспитательной части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Бушуева Т.А.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2018 год.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619672" y="4941168"/>
            <a:ext cx="72008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85316" y="3857179"/>
            <a:ext cx="2781341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7625" algn="ctr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200800" cy="576064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35732"/>
            <a:ext cx="9144000" cy="6192688"/>
          </a:xfrm>
        </p:spPr>
        <p:txBody>
          <a:bodyPr>
            <a:normAutofit fontScale="92500" lnSpcReduction="2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       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 педагогических средств с учетом возрастных и индивидуальных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особенностей, с  способствующих 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успешной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самореализации детей.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      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различных видов деятельности.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      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добровольность включения детей в организацию жизни лагеря.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      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ситуации успеха.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      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 информирование о результатах прожитого дня.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      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различных видов стимулирования.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</a:t>
            </a:r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оформления и творчества детей;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спортивный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инвентарь;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канцелярские принадлежности;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аудиоматериалы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видео, медиа, сублимационная техника;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призы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награды для стимулирования;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      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программы лагеря, планов работы отрядов, плана-сетки;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      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инструкции всех участников процесса;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      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установочного семинара для всех работающих в течение лагерных смен;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      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методических разработок в соответствии с планом работы.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      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ежедневных планёрок.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      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системы отслеживания результатов и подведения итогов.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856984" cy="122413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Педагогические  инструменты измерения   результатов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268758"/>
            <a:ext cx="8784976" cy="54726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            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836712"/>
            <a:ext cx="925252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just">
              <a:spcAft>
                <a:spcPts val="0"/>
              </a:spcAft>
            </a:pP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6695" algn="just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начальном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этапе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(организационный период смены)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будет происходить сбор данных о направленности интересов ребенка, мотивации деятельности и уровень готовности к ней (тесты, анкеты, игры); </a:t>
            </a:r>
          </a:p>
          <a:p>
            <a:pPr indent="226695" algn="just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промежуточная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диагностика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(основной период смены)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позволит корректировать процесс реализации программы и определить искомый результат с помощью аналогии и ассоциации;</a:t>
            </a:r>
          </a:p>
          <a:p>
            <a:pPr indent="226695" algn="just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итоговая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диагностика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(заключительный период смены)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позволит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оценить результаты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программы, а так же поможет отследить личные достижения каждого ребенка в отдельности.</a:t>
            </a:r>
          </a:p>
          <a:p>
            <a:pPr indent="226695"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программы предусматривается организация следующих видов анализа: анализ дел, анализ деятельности,  творческих мастерских, анализ дня, анализ деятельности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определенный период  времени, анализ стиля взаимоотношений, анализ работы органов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управления, 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конкретных поступков и участия каждого в жизнедеятельности отряда  и лагеря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уровне организации анализа и рефлексии предусматриваются определенные формы: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личном уровне – шкала настроения детей и ведущих, анкеты, индивидуальные беседы и т.д.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команды – вечерние огоньки, система отрядных огоньков, выпуск  газеты, итоговые сборы, экран настроения.</a:t>
            </a:r>
          </a:p>
          <a:p>
            <a:pPr indent="226695" algn="just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76672"/>
            <a:ext cx="8208912" cy="5544616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 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8640"/>
            <a:ext cx="8424936" cy="36004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        </a:t>
            </a:r>
            <a:r>
              <a:rPr lang="ru-RU" sz="16000" b="1" dirty="0" smtClean="0">
                <a:solidFill>
                  <a:schemeClr val="bg1"/>
                </a:solidFill>
              </a:rPr>
              <a:t>Пример:</a:t>
            </a:r>
            <a:endParaRPr lang="ru-RU" sz="16000" dirty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036" y="10773816"/>
            <a:ext cx="6064788" cy="404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20688"/>
            <a:ext cx="8856984" cy="6781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беседа и анкетирование.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опроса: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качества пребывания c детьми летом, в том числе: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-изучение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комфортного состояния детей в лагере;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-эмоциональный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 детского коллектива;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-степень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удовлетворенности отдыхом;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Методика самоанализа «пять пальцев»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(мизинец)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«Мысль». Какие знания, опыт я сегодня приобрел?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(большой)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«Близка ли цель»? Что я сегодня сделал для достижения своей цели?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(средний)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«Состояние духа»: каким было мое настроение? Отчего оно зависит?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(услуга)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«Услуга» чем я мог помочь другим людям, чем порадовать их?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(безыменный)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«Бодрость тела»: как я физически чувствовал себя, что сделал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для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здоровья?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solidFill>
                  <a:schemeClr val="bg1"/>
                </a:solidFill>
              </a:rPr>
              <a:t>Диагностика </a:t>
            </a:r>
            <a:r>
              <a:rPr lang="ru-RU" b="1" dirty="0">
                <a:solidFill>
                  <a:schemeClr val="bg1"/>
                </a:solidFill>
              </a:rPr>
              <a:t>вожатых.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Анкета «Твои планы на смену»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Хочу узнать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Хочу увидеть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Хочу сделать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Хочу научиться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Могу научиться___________________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Хочу, хочу, хочу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хочу, не хочу, очень не хочу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20524"/>
            <a:ext cx="7776864" cy="100163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исследования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208912" cy="4608512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7200" dirty="0" smtClean="0"/>
              <a:t>  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2017г. «Остров приключений» на 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примере отряда детей 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котики» 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10-17 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лет, состоящего из 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</a:t>
            </a:r>
            <a:endParaRPr lang="ru-RU" sz="7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 были задействованы следующие категории работников 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загородного лагеря: начальник лагеря,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старший 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отрядах,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вожатые на 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отрядах,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руководители творческих 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мастерских.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Анализ 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анкеты «Ожидание детей от пребывания в лагере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которая 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проведена в начале смены, показал, </a:t>
            </a:r>
            <a:endParaRPr lang="ru-RU" sz="7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детей приходят в лагерь, чтобы найти </a:t>
            </a:r>
            <a:endParaRPr lang="ru-RU" sz="7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друзей, интересно провести время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 смены 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анкетирование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«Подведение 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 работы смены» 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показало,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ожидания большинства детей 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пребывания в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лагере 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оправдались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Из 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мероприятий, проведенных в рамках 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«Остров приключений», 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 были расставлены </a:t>
            </a:r>
            <a:endParaRPr lang="ru-RU" sz="7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образом: наивысшую оценку получили </a:t>
            </a:r>
            <a:endParaRPr lang="ru-RU" sz="7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- 64%, кружки - 54%, конкурсы - 46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- 44% и спортивные мероприятия - 36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7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7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7200" dirty="0"/>
          </a:p>
          <a:p>
            <a:pPr marL="0" indent="0">
              <a:buNone/>
            </a:pPr>
            <a:endParaRPr lang="ru-RU" sz="72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090305"/>
              </p:ext>
            </p:extLst>
          </p:nvPr>
        </p:nvGraphicFramePr>
        <p:xfrm>
          <a:off x="702112" y="3417560"/>
          <a:ext cx="208280" cy="73152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9600" y="2774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138553"/>
            <a:ext cx="2806352" cy="1566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3511510"/>
            <a:ext cx="2805312" cy="16738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815" y="5029376"/>
            <a:ext cx="2801673" cy="17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7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391573" y="-333998"/>
            <a:ext cx="6719296" cy="106302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Схема управления программой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67800" y="620688"/>
            <a:ext cx="8229600" cy="6495835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dirty="0" smtClean="0"/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9750" y="2447777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361940" y="729024"/>
            <a:ext cx="2880518" cy="91005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Цель воспитательной системы</a:t>
            </a:r>
            <a:endParaRPr lang="ru-RU" dirty="0"/>
          </a:p>
        </p:txBody>
      </p:sp>
      <p:cxnSp>
        <p:nvCxnSpPr>
          <p:cNvPr id="5" name="Прямая соединительная линия 4"/>
          <p:cNvCxnSpPr>
            <a:stCxn id="2" idx="4"/>
          </p:cNvCxnSpPr>
          <p:nvPr/>
        </p:nvCxnSpPr>
        <p:spPr>
          <a:xfrm>
            <a:off x="3802199" y="1639076"/>
            <a:ext cx="0" cy="252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2479608" y="1857646"/>
            <a:ext cx="2645182" cy="92374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 воспитательной </a:t>
            </a:r>
            <a:r>
              <a:rPr lang="ru-RU" dirty="0"/>
              <a:t>системы</a:t>
            </a:r>
          </a:p>
        </p:txBody>
      </p:sp>
      <p:cxnSp>
        <p:nvCxnSpPr>
          <p:cNvPr id="10" name="Прямая соединительная линия 9"/>
          <p:cNvCxnSpPr>
            <a:stCxn id="7" idx="4"/>
          </p:cNvCxnSpPr>
          <p:nvPr/>
        </p:nvCxnSpPr>
        <p:spPr>
          <a:xfrm flipH="1">
            <a:off x="3802151" y="2781393"/>
            <a:ext cx="48" cy="446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2627785" y="2945677"/>
            <a:ext cx="2376264" cy="1276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Механизм реализации программы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391573" y="3306527"/>
            <a:ext cx="2088035" cy="84255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Оздоровительный модуль</a:t>
            </a:r>
            <a:endParaRPr lang="ru-RU" sz="1200" dirty="0"/>
          </a:p>
        </p:txBody>
      </p:sp>
      <p:sp>
        <p:nvSpPr>
          <p:cNvPr id="38" name="Овал 37"/>
          <p:cNvSpPr/>
          <p:nvPr/>
        </p:nvSpPr>
        <p:spPr>
          <a:xfrm>
            <a:off x="5225617" y="3267054"/>
            <a:ext cx="2088232" cy="92149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Туристический модуль</a:t>
            </a:r>
            <a:endParaRPr lang="ru-RU" sz="1200" dirty="0"/>
          </a:p>
        </p:txBody>
      </p:sp>
      <p:sp>
        <p:nvSpPr>
          <p:cNvPr id="39" name="Овал 38"/>
          <p:cNvSpPr/>
          <p:nvPr/>
        </p:nvSpPr>
        <p:spPr>
          <a:xfrm>
            <a:off x="1469416" y="4424422"/>
            <a:ext cx="2020384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Организационный модуль</a:t>
            </a:r>
            <a:endParaRPr lang="ru-RU" sz="1400" dirty="0"/>
          </a:p>
        </p:txBody>
      </p:sp>
      <p:sp>
        <p:nvSpPr>
          <p:cNvPr id="40" name="Овал 39"/>
          <p:cNvSpPr/>
          <p:nvPr/>
        </p:nvSpPr>
        <p:spPr>
          <a:xfrm>
            <a:off x="4215314" y="4420071"/>
            <a:ext cx="2054288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Творческий модуль</a:t>
            </a:r>
            <a:endParaRPr lang="ru-RU" sz="1200" dirty="0"/>
          </a:p>
        </p:txBody>
      </p:sp>
      <p:sp>
        <p:nvSpPr>
          <p:cNvPr id="41" name="Овал 40"/>
          <p:cNvSpPr/>
          <p:nvPr/>
        </p:nvSpPr>
        <p:spPr>
          <a:xfrm>
            <a:off x="2627785" y="5480235"/>
            <a:ext cx="237626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Патриотический модуль</a:t>
            </a:r>
            <a:endParaRPr lang="ru-RU" sz="1200" dirty="0"/>
          </a:p>
        </p:txBody>
      </p:sp>
      <p:cxnSp>
        <p:nvCxnSpPr>
          <p:cNvPr id="43" name="Прямая со стрелкой 42"/>
          <p:cNvCxnSpPr>
            <a:endCxn id="38" idx="1"/>
          </p:cNvCxnSpPr>
          <p:nvPr/>
        </p:nvCxnSpPr>
        <p:spPr>
          <a:xfrm>
            <a:off x="4860032" y="3197949"/>
            <a:ext cx="671399" cy="204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35" idx="7"/>
          </p:cNvCxnSpPr>
          <p:nvPr/>
        </p:nvCxnSpPr>
        <p:spPr>
          <a:xfrm flipH="1">
            <a:off x="2173822" y="3197949"/>
            <a:ext cx="576336" cy="231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8" idx="4"/>
            <a:endCxn id="41" idx="0"/>
          </p:cNvCxnSpPr>
          <p:nvPr/>
        </p:nvCxnSpPr>
        <p:spPr>
          <a:xfrm>
            <a:off x="3815917" y="4222087"/>
            <a:ext cx="0" cy="1258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18" idx="3"/>
            <a:endCxn id="39" idx="0"/>
          </p:cNvCxnSpPr>
          <p:nvPr/>
        </p:nvCxnSpPr>
        <p:spPr>
          <a:xfrm flipH="1">
            <a:off x="2479608" y="4035161"/>
            <a:ext cx="496173" cy="389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18" idx="5"/>
            <a:endCxn id="40" idx="0"/>
          </p:cNvCxnSpPr>
          <p:nvPr/>
        </p:nvCxnSpPr>
        <p:spPr>
          <a:xfrm>
            <a:off x="4656053" y="4035161"/>
            <a:ext cx="586405" cy="384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7" y="-171400"/>
            <a:ext cx="9108504" cy="1944216"/>
          </a:xfrm>
        </p:spPr>
        <p:txBody>
          <a:bodyPr>
            <a:noAutofit/>
          </a:bodyPr>
          <a:lstStyle/>
          <a:p>
            <a:pPr algn="ctr"/>
            <a:r>
              <a:rPr lang="ru-RU" sz="3900" dirty="0" smtClean="0">
                <a:solidFill>
                  <a:schemeClr val="bg1"/>
                </a:solidFill>
              </a:rPr>
              <a:t>Отличия оздоровительно-образовательной программы         2018 года</a:t>
            </a:r>
            <a:endParaRPr lang="ru-RU" sz="39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068960"/>
            <a:ext cx="8892480" cy="2736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Сама жизнь давно утвердила </a:t>
            </a:r>
            <a:r>
              <a:rPr lang="ru-RU" sz="1800" dirty="0" smtClean="0">
                <a:solidFill>
                  <a:schemeClr val="bg1"/>
                </a:solidFill>
              </a:rPr>
              <a:t>основную </a:t>
            </a:r>
            <a:r>
              <a:rPr lang="ru-RU" sz="1800" dirty="0">
                <a:solidFill>
                  <a:schemeClr val="bg1"/>
                </a:solidFill>
              </a:rPr>
              <a:t>задачу организации летнего </a:t>
            </a:r>
            <a:r>
              <a:rPr lang="ru-RU" sz="1800" dirty="0" smtClean="0">
                <a:solidFill>
                  <a:schemeClr val="bg1"/>
                </a:solidFill>
              </a:rPr>
              <a:t>отдыха </a:t>
            </a:r>
            <a:r>
              <a:rPr lang="ru-RU" sz="1800" dirty="0">
                <a:solidFill>
                  <a:schemeClr val="bg1"/>
                </a:solidFill>
              </a:rPr>
              <a:t>детей, </a:t>
            </a:r>
            <a:r>
              <a:rPr lang="ru-RU" sz="1800" dirty="0" smtClean="0">
                <a:solidFill>
                  <a:schemeClr val="bg1"/>
                </a:solidFill>
              </a:rPr>
              <a:t>который </a:t>
            </a:r>
            <a:r>
              <a:rPr lang="ru-RU" sz="1800" dirty="0">
                <a:solidFill>
                  <a:schemeClr val="bg1"/>
                </a:solidFill>
              </a:rPr>
              <a:t>должен быть </a:t>
            </a:r>
            <a:r>
              <a:rPr lang="ru-RU" sz="1800" dirty="0" smtClean="0">
                <a:solidFill>
                  <a:schemeClr val="bg1"/>
                </a:solidFill>
              </a:rPr>
              <a:t>интересным </a:t>
            </a:r>
            <a:r>
              <a:rPr lang="ru-RU" sz="1800" dirty="0">
                <a:solidFill>
                  <a:schemeClr val="bg1"/>
                </a:solidFill>
              </a:rPr>
              <a:t>и полезным.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Одним из важных </a:t>
            </a:r>
            <a:r>
              <a:rPr lang="ru-RU" sz="1800" dirty="0" smtClean="0">
                <a:solidFill>
                  <a:schemeClr val="bg1"/>
                </a:solidFill>
              </a:rPr>
              <a:t>направлений является </a:t>
            </a:r>
            <a:r>
              <a:rPr lang="ru-RU" sz="1800" dirty="0">
                <a:solidFill>
                  <a:schemeClr val="bg1"/>
                </a:solidFill>
              </a:rPr>
              <a:t>подготовка подрастающего </a:t>
            </a:r>
            <a:r>
              <a:rPr lang="ru-RU" sz="1800" dirty="0" smtClean="0">
                <a:solidFill>
                  <a:schemeClr val="bg1"/>
                </a:solidFill>
              </a:rPr>
              <a:t>поколения </a:t>
            </a:r>
            <a:r>
              <a:rPr lang="ru-RU" sz="1800" dirty="0">
                <a:solidFill>
                  <a:schemeClr val="bg1"/>
                </a:solidFill>
              </a:rPr>
              <a:t>к </a:t>
            </a:r>
            <a:r>
              <a:rPr lang="ru-RU" sz="1800" dirty="0" smtClean="0">
                <a:solidFill>
                  <a:schemeClr val="bg1"/>
                </a:solidFill>
              </a:rPr>
              <a:t>труду</a:t>
            </a:r>
            <a:r>
              <a:rPr lang="ru-RU" sz="1800" dirty="0">
                <a:solidFill>
                  <a:schemeClr val="bg1"/>
                </a:solidFill>
              </a:rPr>
              <a:t>, включение их в </a:t>
            </a:r>
            <a:r>
              <a:rPr lang="ru-RU" sz="1800" dirty="0" smtClean="0">
                <a:solidFill>
                  <a:schemeClr val="bg1"/>
                </a:solidFill>
              </a:rPr>
              <a:t>созидательную производственную деятельность.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Воспитательная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деятельность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в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лагере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имеет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свою особенность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и свою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специфику.</a:t>
            </a:r>
            <a:r>
              <a:rPr lang="ru-RU" sz="1800" dirty="0" smtClean="0">
                <a:solidFill>
                  <a:schemeClr val="bg1"/>
                </a:solidFill>
              </a:rPr>
              <a:t>  Подход </a:t>
            </a:r>
            <a:r>
              <a:rPr lang="ru-RU" sz="1800" dirty="0">
                <a:solidFill>
                  <a:schemeClr val="bg1"/>
                </a:solidFill>
              </a:rPr>
              <a:t>к </a:t>
            </a:r>
            <a:r>
              <a:rPr lang="ru-RU" sz="1800" dirty="0" smtClean="0">
                <a:solidFill>
                  <a:schemeClr val="bg1"/>
                </a:solidFill>
              </a:rPr>
              <a:t>педагогическому содержанию ориентирован </a:t>
            </a:r>
            <a:r>
              <a:rPr lang="ru-RU" sz="1800" dirty="0">
                <a:solidFill>
                  <a:schemeClr val="bg1"/>
                </a:solidFill>
              </a:rPr>
              <a:t>на индивидуальные </a:t>
            </a:r>
            <a:r>
              <a:rPr lang="ru-RU" sz="1800" dirty="0" smtClean="0">
                <a:solidFill>
                  <a:schemeClr val="bg1"/>
                </a:solidFill>
              </a:rPr>
              <a:t>интересы, </a:t>
            </a:r>
            <a:r>
              <a:rPr lang="ru-RU" sz="1800" dirty="0">
                <a:solidFill>
                  <a:schemeClr val="bg1"/>
                </a:solidFill>
              </a:rPr>
              <a:t>склонности и особенности </a:t>
            </a:r>
            <a:r>
              <a:rPr lang="ru-RU" sz="1800" dirty="0" smtClean="0">
                <a:solidFill>
                  <a:schemeClr val="bg1"/>
                </a:solidFill>
              </a:rPr>
              <a:t>каждого </a:t>
            </a:r>
            <a:r>
              <a:rPr lang="ru-RU" sz="1800" dirty="0">
                <a:solidFill>
                  <a:schemeClr val="bg1"/>
                </a:solidFill>
              </a:rPr>
              <a:t>ребенка, в результате чего у детей </a:t>
            </a:r>
            <a:r>
              <a:rPr lang="ru-RU" sz="1800" dirty="0" smtClean="0">
                <a:solidFill>
                  <a:schemeClr val="bg1"/>
                </a:solidFill>
              </a:rPr>
              <a:t>появляется </a:t>
            </a:r>
            <a:r>
              <a:rPr lang="ru-RU" sz="1800" dirty="0">
                <a:solidFill>
                  <a:schemeClr val="bg1"/>
                </a:solidFill>
              </a:rPr>
              <a:t>возможность выбирать то, что </a:t>
            </a:r>
            <a:r>
              <a:rPr lang="ru-RU" sz="1800" dirty="0" smtClean="0">
                <a:solidFill>
                  <a:schemeClr val="bg1"/>
                </a:solidFill>
              </a:rPr>
              <a:t>им интересно</a:t>
            </a:r>
            <a:r>
              <a:rPr lang="ru-RU" sz="1800" dirty="0">
                <a:solidFill>
                  <a:schemeClr val="bg1"/>
                </a:solidFill>
              </a:rPr>
              <a:t>, осваивать </a:t>
            </a:r>
            <a:r>
              <a:rPr lang="ru-RU" sz="1800" dirty="0" smtClean="0">
                <a:solidFill>
                  <a:schemeClr val="bg1"/>
                </a:solidFill>
              </a:rPr>
              <a:t>новое.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Педагогический коллектив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стараются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сохранить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лучшие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традиции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, накопленный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многолетний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опыт, отобрать то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содержание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, которое остается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актуальным.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Мы </a:t>
            </a:r>
            <a:r>
              <a:rPr lang="ru-RU" sz="1800" dirty="0">
                <a:solidFill>
                  <a:schemeClr val="bg1"/>
                </a:solidFill>
              </a:rPr>
              <a:t>хорошо понимаем, что организация </a:t>
            </a:r>
            <a:r>
              <a:rPr lang="ru-RU" sz="1800" dirty="0" smtClean="0">
                <a:solidFill>
                  <a:schemeClr val="bg1"/>
                </a:solidFill>
              </a:rPr>
              <a:t>лета, направленная </a:t>
            </a:r>
            <a:r>
              <a:rPr lang="ru-RU" sz="1800" dirty="0">
                <a:solidFill>
                  <a:schemeClr val="bg1"/>
                </a:solidFill>
              </a:rPr>
              <a:t>на укрепление здоровья детей </a:t>
            </a:r>
            <a:r>
              <a:rPr lang="ru-RU" sz="1800" dirty="0" smtClean="0">
                <a:solidFill>
                  <a:schemeClr val="bg1"/>
                </a:solidFill>
              </a:rPr>
              <a:t>и подростков–важнейший показатель, определяющий экономический</a:t>
            </a:r>
            <a:r>
              <a:rPr lang="ru-RU" sz="1800" dirty="0">
                <a:solidFill>
                  <a:schemeClr val="bg1"/>
                </a:solidFill>
              </a:rPr>
              <a:t>, интеллектуальный, культурный </a:t>
            </a:r>
            <a:r>
              <a:rPr lang="ru-RU" sz="1800" dirty="0" smtClean="0">
                <a:solidFill>
                  <a:schemeClr val="bg1"/>
                </a:solidFill>
              </a:rPr>
              <a:t>потенциал </a:t>
            </a:r>
            <a:r>
              <a:rPr lang="ru-RU" sz="1800" dirty="0">
                <a:solidFill>
                  <a:schemeClr val="bg1"/>
                </a:solidFill>
              </a:rPr>
              <a:t>страны. Поэтому наша основная </a:t>
            </a:r>
            <a:r>
              <a:rPr lang="ru-RU" sz="1800" dirty="0" smtClean="0">
                <a:solidFill>
                  <a:schemeClr val="bg1"/>
                </a:solidFill>
              </a:rPr>
              <a:t>задача-забота о </a:t>
            </a:r>
            <a:r>
              <a:rPr lang="ru-RU" sz="1800" dirty="0">
                <a:solidFill>
                  <a:schemeClr val="bg1"/>
                </a:solidFill>
              </a:rPr>
              <a:t>здоровье и развитии подрастающего поколения. 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696744" cy="45719"/>
          </a:xfrm>
        </p:spPr>
        <p:txBody>
          <a:bodyPr>
            <a:noAutofit/>
          </a:bodyPr>
          <a:lstStyle/>
          <a:p>
            <a:pPr lvl="0" algn="ctr"/>
            <a:r>
              <a:rPr lang="ru-RU" sz="4000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ru-RU" sz="4000" dirty="0" smtClean="0">
                <a:solidFill>
                  <a:schemeClr val="bg1"/>
                </a:solidFill>
              </a:rPr>
              <a:t>Новации.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 flipV="1">
            <a:off x="783718" y="152400"/>
            <a:ext cx="8512681" cy="100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64704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на интересы ребенка, сегодня одна из важных черт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оздоровительного лагеря. Детский лагерь создает благоприятные условия для самосовершенствования и самореализации личности.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оздоровительные лагеря являются частью социальной среды, в которой дети реализуют свои возможности, потребности в индивидуальной, физической и социальной компенсации;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в основе деятельности детского оздоровительного лагеря лежат принципы массовости и общедоступности мероприятий по интересам; развития творчества и самодеятельности, социально значимой направленности деятельности; единства оздоровительной и воспитательной работы с детьми; взаимосвязи с семьей и социальной средой;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детские оздоровительные лагеря характеризуют предметно-практическую деятельность, конкретные жизненные ситуации, которые помогают познать ребенка, выстроить отношения между детьми, детьми и взрослыми.</a:t>
            </a: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личности ребенка, к его внутреннему миру, признание его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самим собой, создание условий для развития его способностей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удовлетворения индивидуальных нужд и потребностей, самореализации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характеризует детский оздоровительный лагерь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200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12776"/>
            <a:ext cx="7517019" cy="5169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-36095"/>
            <a:ext cx="78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</a:rPr>
              <a:t>    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0"/>
            <a:ext cx="9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 лагеря «Спутник»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социальными партнерами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1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456344" flipV="1">
            <a:off x="3925694" y="4421765"/>
            <a:ext cx="4105842" cy="168384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9657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2204864"/>
            <a:ext cx="3312368" cy="26642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9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590465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Актуальность, анализ проблем.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br>
              <a:rPr lang="ru-RU" sz="44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Отдых </a:t>
            </a:r>
            <a:r>
              <a:rPr lang="ru-RU" sz="1800" dirty="0">
                <a:solidFill>
                  <a:schemeClr val="bg1"/>
                </a:solidFill>
              </a:rPr>
              <a:t>и оздоровление детей </a:t>
            </a:r>
            <a:r>
              <a:rPr lang="ru-RU" sz="1800" dirty="0" smtClean="0">
                <a:solidFill>
                  <a:schemeClr val="bg1"/>
                </a:solidFill>
              </a:rPr>
              <a:t>как </a:t>
            </a:r>
            <a:r>
              <a:rPr lang="ru-RU" sz="1800" dirty="0">
                <a:solidFill>
                  <a:schemeClr val="bg1"/>
                </a:solidFill>
              </a:rPr>
              <a:t>совокупность мероприятий, обеспечивающих развитие творческого потенциала детей, охрану и укрепление их здоровья, профилактику заболеваний у детей, занятие их физической культурой, спортом и туризмом, формирование у детей навыков здорового образа жизни, соблюдение ими режима питания и жизнедеятельности в благоприятной окружающей среде при выполнении санитарно-гигиенических и санитарно-эпидемиологических требований.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dirty="0" smtClean="0">
                <a:solidFill>
                  <a:schemeClr val="bg1"/>
                </a:solidFill>
              </a:rPr>
              <a:t>Добро</a:t>
            </a:r>
            <a:r>
              <a:rPr lang="ru-RU" sz="1800" dirty="0">
                <a:solidFill>
                  <a:schemeClr val="bg1"/>
                </a:solidFill>
              </a:rPr>
              <a:t>, сотворенное своими руками, должно стать стилем жизни молодых; главным ориентиром нового поколения в новом </a:t>
            </a:r>
            <a:r>
              <a:rPr lang="ru-RU" sz="1800" dirty="0" smtClean="0">
                <a:solidFill>
                  <a:schemeClr val="bg1"/>
                </a:solidFill>
              </a:rPr>
              <a:t>веке. Добровольческий труд создает возможности людям приобретать новые знания и навыки, полноценно развивать свой персональный творческий потенциал и уверенность в себе. Участие </a:t>
            </a:r>
            <a:r>
              <a:rPr lang="ru-RU" sz="1800" dirty="0">
                <a:solidFill>
                  <a:schemeClr val="bg1"/>
                </a:solidFill>
              </a:rPr>
              <a:t>в </a:t>
            </a:r>
            <a:r>
              <a:rPr lang="ru-RU" sz="1800" dirty="0" smtClean="0">
                <a:solidFill>
                  <a:schemeClr val="bg1"/>
                </a:solidFill>
              </a:rPr>
              <a:t>проектах </a:t>
            </a:r>
            <a:r>
              <a:rPr lang="ru-RU" sz="1800" dirty="0">
                <a:solidFill>
                  <a:schemeClr val="bg1"/>
                </a:solidFill>
              </a:rPr>
              <a:t>определяется их собственным добровольным желанием и личной </a:t>
            </a:r>
            <a:r>
              <a:rPr lang="ru-RU" sz="1800" dirty="0" smtClean="0">
                <a:solidFill>
                  <a:schemeClr val="bg1"/>
                </a:solidFill>
              </a:rPr>
              <a:t>мотивацией. 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   Добровольчество </a:t>
            </a:r>
            <a:r>
              <a:rPr lang="ru-RU" sz="1800" dirty="0">
                <a:solidFill>
                  <a:schemeClr val="bg1"/>
                </a:solidFill>
              </a:rPr>
              <a:t>(волонтёрство) стремится к достижению следующих важных результатов: развивает коммуникативные навыки, умение работать в команде, умения и командовать и подчиняться; помогает в создании стабильного и сплоченного общества; расширяет возможности самоопределения, саморазвития, самореализации ребенка на </a:t>
            </a:r>
            <a:r>
              <a:rPr lang="ru-RU" sz="1800" dirty="0" smtClean="0">
                <a:solidFill>
                  <a:schemeClr val="bg1"/>
                </a:solidFill>
              </a:rPr>
              <a:t>практике(для </a:t>
            </a:r>
            <a:r>
              <a:rPr lang="ru-RU" sz="1800" dirty="0">
                <a:solidFill>
                  <a:schemeClr val="bg1"/>
                </a:solidFill>
              </a:rPr>
              <a:t>того, чтобы что-то сделать, надо знать, как это сделать и уметь делать; обладающий знаниями, может обучать других, как «равный равного», как «старший младшего»); 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Нас </a:t>
            </a:r>
            <a:r>
              <a:rPr lang="ru-RU" sz="1800" b="1" dirty="0">
                <a:solidFill>
                  <a:schemeClr val="bg1"/>
                </a:solidFill>
              </a:rPr>
              <a:t>с каждым добрым </a:t>
            </a:r>
            <a:r>
              <a:rPr lang="ru-RU" sz="1800" b="1">
                <a:solidFill>
                  <a:schemeClr val="bg1"/>
                </a:solidFill>
              </a:rPr>
              <a:t>делом </a:t>
            </a:r>
            <a:r>
              <a:rPr lang="ru-RU" sz="1800" b="1" smtClean="0">
                <a:solidFill>
                  <a:schemeClr val="bg1"/>
                </a:solidFill>
              </a:rPr>
              <a:t>становится </a:t>
            </a:r>
            <a:r>
              <a:rPr lang="ru-RU" sz="1800" b="1" dirty="0">
                <a:solidFill>
                  <a:schemeClr val="bg1"/>
                </a:solidFill>
              </a:rPr>
              <a:t>больше </a:t>
            </a:r>
            <a:r>
              <a:rPr lang="ru-RU" sz="1800" b="1" dirty="0" smtClean="0">
                <a:solidFill>
                  <a:schemeClr val="bg1"/>
                </a:solidFill>
              </a:rPr>
              <a:t>– шири круг.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0" y="523552"/>
            <a:ext cx="8572902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32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960" y="1844824"/>
            <a:ext cx="3744416" cy="1080938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/>
              <a:t>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332656"/>
            <a:ext cx="6633785" cy="59046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700" b="1" dirty="0">
                <a:solidFill>
                  <a:schemeClr val="bg1"/>
                </a:solidFill>
              </a:rPr>
              <a:t>Цель</a:t>
            </a:r>
            <a:r>
              <a:rPr lang="ru-RU" sz="2000" b="1" dirty="0">
                <a:solidFill>
                  <a:schemeClr val="bg1"/>
                </a:solidFill>
              </a:rPr>
              <a:t>:  </a:t>
            </a:r>
            <a:r>
              <a:rPr lang="ru-RU" sz="2400" dirty="0">
                <a:solidFill>
                  <a:schemeClr val="bg1"/>
                </a:solidFill>
              </a:rPr>
              <a:t>Создание условий для формирования у детей и подростков гражданского самосознания, </a:t>
            </a:r>
            <a:r>
              <a:rPr lang="ru-RU" sz="2400" dirty="0" smtClean="0">
                <a:solidFill>
                  <a:schemeClr val="bg1"/>
                </a:solidFill>
              </a:rPr>
              <a:t>расширить </a:t>
            </a:r>
            <a:r>
              <a:rPr lang="ru-RU" sz="2400" dirty="0">
                <a:solidFill>
                  <a:schemeClr val="bg1"/>
                </a:solidFill>
              </a:rPr>
              <a:t>знания об окружающей живой природе, способствовать формированию бережного отношения к ней.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4700" b="1" dirty="0">
                <a:solidFill>
                  <a:schemeClr val="bg1"/>
                </a:solidFill>
              </a:rPr>
              <a:t>Задачи:</a:t>
            </a:r>
            <a:endParaRPr lang="ru-RU" sz="4700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Формирование гражданских качеств, культуры межличностных взаимоотношений.</a:t>
            </a:r>
          </a:p>
          <a:p>
            <a:pPr lvl="0"/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Пропаганда здорового образа жизни.</a:t>
            </a:r>
          </a:p>
          <a:p>
            <a:pPr lvl="0"/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Формирование интереса к различным видам деятельности.</a:t>
            </a:r>
          </a:p>
          <a:p>
            <a:pPr lvl="0"/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Развитие познавательной активности, творческого потенциала каждого ребенка.</a:t>
            </a:r>
          </a:p>
          <a:p>
            <a:pPr lvl="0"/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Организация активного отдыха и оздоровления детей.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331640" y="332656"/>
            <a:ext cx="5677110" cy="539557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Планируемый результат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550662" cy="6192688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Формирование </a:t>
            </a:r>
            <a:r>
              <a:rPr lang="ru-RU" sz="2800" dirty="0">
                <a:solidFill>
                  <a:schemeClr val="bg1"/>
                </a:solidFill>
              </a:rPr>
              <a:t>гражданских качеств, культуры межличностных взаимоотношений.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Развитие </a:t>
            </a:r>
            <a:r>
              <a:rPr lang="ru-RU" dirty="0">
                <a:solidFill>
                  <a:schemeClr val="bg1"/>
                </a:solidFill>
              </a:rPr>
              <a:t>самосознания, отношения к самому себе.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Умение </a:t>
            </a:r>
            <a:r>
              <a:rPr lang="ru-RU" dirty="0">
                <a:solidFill>
                  <a:schemeClr val="bg1"/>
                </a:solidFill>
              </a:rPr>
              <a:t>избегать ненужных конфликтов, а также  выходить из конфликтов.</a:t>
            </a:r>
          </a:p>
          <a:p>
            <a:r>
              <a:rPr lang="ru-RU" dirty="0">
                <a:solidFill>
                  <a:schemeClr val="bg1"/>
                </a:solidFill>
              </a:rPr>
              <a:t>Формирование определенных социальных </a:t>
            </a:r>
            <a:r>
              <a:rPr lang="ru-RU" dirty="0" smtClean="0">
                <a:solidFill>
                  <a:schemeClr val="bg1"/>
                </a:solidFill>
              </a:rPr>
              <a:t>установок</a:t>
            </a:r>
          </a:p>
          <a:p>
            <a:pPr marL="0" lvl="0" indent="0"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Пропаганда </a:t>
            </a:r>
            <a:r>
              <a:rPr lang="ru-RU" sz="3000" dirty="0">
                <a:solidFill>
                  <a:schemeClr val="bg1"/>
                </a:solidFill>
              </a:rPr>
              <a:t>здорового образа жизни.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Внимательное </a:t>
            </a:r>
            <a:r>
              <a:rPr lang="ru-RU" dirty="0">
                <a:solidFill>
                  <a:schemeClr val="bg1"/>
                </a:solidFill>
              </a:rPr>
              <a:t>отношения к своему здоровью;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Правильное поведение  </a:t>
            </a:r>
            <a:r>
              <a:rPr lang="ru-RU" dirty="0">
                <a:solidFill>
                  <a:schemeClr val="bg1"/>
                </a:solidFill>
              </a:rPr>
              <a:t>во время </a:t>
            </a:r>
            <a:r>
              <a:rPr lang="ru-RU" dirty="0" smtClean="0">
                <a:solidFill>
                  <a:schemeClr val="bg1"/>
                </a:solidFill>
              </a:rPr>
              <a:t>экскурсий</a:t>
            </a:r>
            <a:r>
              <a:rPr lang="ru-RU" dirty="0">
                <a:solidFill>
                  <a:schemeClr val="bg1"/>
                </a:solidFill>
              </a:rPr>
              <a:t>, в общественных местах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ривлечение  </a:t>
            </a:r>
            <a:r>
              <a:rPr lang="ru-RU" dirty="0">
                <a:solidFill>
                  <a:schemeClr val="bg1"/>
                </a:solidFill>
              </a:rPr>
              <a:t>к занятиям физической культурой, </a:t>
            </a:r>
            <a:endParaRPr lang="ru-RU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Формирование </a:t>
            </a:r>
            <a:r>
              <a:rPr lang="ru-RU" sz="3000" dirty="0">
                <a:solidFill>
                  <a:schemeClr val="bg1"/>
                </a:solidFill>
              </a:rPr>
              <a:t>интереса к различным видам деятельности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В работах детей наблюдается новизна, оригинальность и вариативность, как способ решения творческой </a:t>
            </a:r>
            <a:r>
              <a:rPr lang="ru-RU" dirty="0" smtClean="0">
                <a:solidFill>
                  <a:schemeClr val="bg1"/>
                </a:solidFill>
              </a:rPr>
              <a:t>задачи.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Дети </a:t>
            </a:r>
            <a:r>
              <a:rPr lang="ru-RU" dirty="0">
                <a:solidFill>
                  <a:schemeClr val="bg1"/>
                </a:solidFill>
              </a:rPr>
              <a:t>проявляют интерес к экспериментированию с </a:t>
            </a:r>
            <a:r>
              <a:rPr lang="ru-RU" dirty="0" smtClean="0">
                <a:solidFill>
                  <a:schemeClr val="bg1"/>
                </a:solidFill>
              </a:rPr>
              <a:t>подручными материалами и инструментами;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 процессе совместной деятельности наблюдается </a:t>
            </a:r>
            <a:r>
              <a:rPr lang="ru-RU" dirty="0" smtClean="0">
                <a:solidFill>
                  <a:schemeClr val="bg1"/>
                </a:solidFill>
              </a:rPr>
              <a:t>самостоятельность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</a:rPr>
              <a:t>при </a:t>
            </a:r>
            <a:r>
              <a:rPr lang="ru-RU" dirty="0">
                <a:solidFill>
                  <a:schemeClr val="bg1"/>
                </a:solidFill>
              </a:rPr>
              <a:t>выборе сюжета, </a:t>
            </a:r>
            <a:r>
              <a:rPr lang="ru-RU" dirty="0" smtClean="0">
                <a:solidFill>
                  <a:schemeClr val="bg1"/>
                </a:solidFill>
              </a:rPr>
              <a:t>композиции.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36912"/>
            <a:ext cx="6552728" cy="338437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FFFF00"/>
                </a:solidFill>
                <a:effectLst/>
              </a:rPr>
              <a:t> </a:t>
            </a:r>
            <a:br>
              <a:rPr lang="ru-RU" sz="3600" dirty="0" smtClean="0">
                <a:solidFill>
                  <a:srgbClr val="FFFF00"/>
                </a:solidFill>
                <a:effectLst/>
              </a:rPr>
            </a:br>
            <a:r>
              <a:rPr lang="ru-RU" sz="3600" dirty="0" smtClean="0">
                <a:solidFill>
                  <a:srgbClr val="FFFF00"/>
                </a:solidFill>
                <a:effectLst/>
              </a:rPr>
              <a:t/>
            </a:r>
            <a:br>
              <a:rPr lang="ru-RU" sz="3600" dirty="0" smtClean="0">
                <a:solidFill>
                  <a:srgbClr val="FFFF00"/>
                </a:solidFill>
                <a:effectLst/>
              </a:rPr>
            </a:b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sz="28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7992888" cy="6264696"/>
          </a:xfrm>
        </p:spPr>
        <p:txBody>
          <a:bodyPr>
            <a:normAutofit fontScale="40000" lnSpcReduction="20000"/>
          </a:bodyPr>
          <a:lstStyle/>
          <a:p>
            <a:pPr marL="0" lvl="0" indent="0">
              <a:buNone/>
            </a:pPr>
            <a:r>
              <a:rPr lang="ru-RU" sz="7000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Развитие познавательной активности, творческого потенциала каждого ребенка</a:t>
            </a:r>
            <a:r>
              <a:rPr lang="ru-RU" sz="7000" dirty="0" smtClean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.</a:t>
            </a:r>
            <a:endParaRPr lang="ru-RU" sz="7000" dirty="0">
              <a:solidFill>
                <a:schemeClr val="bg1"/>
              </a:solidFill>
              <a:latin typeface="Times New Roman" panose="02020603050405020304" pitchFamily="18" charset="0"/>
              <a:ea typeface="PMingLiU-ExtB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ru-RU" sz="4500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Н</a:t>
            </a:r>
            <a:r>
              <a:rPr lang="ru-RU" sz="4500" dirty="0" smtClean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аучить </a:t>
            </a:r>
            <a:r>
              <a:rPr lang="ru-RU" sz="4500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детей самостоятельно находить и подбирать нужный </a:t>
            </a:r>
            <a:endParaRPr lang="ru-RU" sz="4500" dirty="0" smtClean="0">
              <a:solidFill>
                <a:schemeClr val="bg1"/>
              </a:solidFill>
              <a:latin typeface="Times New Roman" panose="02020603050405020304" pitchFamily="18" charset="0"/>
              <a:ea typeface="PMingLiU-ExtB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500" dirty="0" smtClean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материал </a:t>
            </a:r>
            <a:r>
              <a:rPr lang="ru-RU" sz="4500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и оборудование, выполнять простейшие действия, видеть результат </a:t>
            </a:r>
            <a:endParaRPr lang="ru-RU" sz="4500" dirty="0" smtClean="0">
              <a:solidFill>
                <a:schemeClr val="bg1"/>
              </a:solidFill>
              <a:latin typeface="Times New Roman" panose="02020603050405020304" pitchFamily="18" charset="0"/>
              <a:ea typeface="PMingLiU-ExtB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500" dirty="0" smtClean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деятельности</a:t>
            </a:r>
            <a:r>
              <a:rPr lang="ru-RU" sz="4500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, и тем </a:t>
            </a:r>
            <a:r>
              <a:rPr lang="ru-RU" sz="4500" dirty="0" smtClean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самым </a:t>
            </a:r>
            <a:r>
              <a:rPr lang="ru-RU" sz="4500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развивать собственную творческую </a:t>
            </a:r>
            <a:r>
              <a:rPr lang="ru-RU" sz="4500" dirty="0" smtClean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активность</a:t>
            </a:r>
          </a:p>
          <a:p>
            <a:pPr marL="0" indent="0">
              <a:buNone/>
            </a:pPr>
            <a:r>
              <a:rPr lang="ru-RU" sz="4500" dirty="0" smtClean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ru-RU" sz="4500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каждого ребенка</a:t>
            </a:r>
            <a:r>
              <a:rPr lang="ru-RU" sz="4500" dirty="0" smtClean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. </a:t>
            </a:r>
          </a:p>
          <a:p>
            <a:endParaRPr lang="ru-RU" sz="4500" dirty="0" smtClean="0">
              <a:solidFill>
                <a:schemeClr val="bg1"/>
              </a:solidFill>
              <a:latin typeface="Times New Roman" panose="02020603050405020304" pitchFamily="18" charset="0"/>
              <a:ea typeface="PMingLiU-ExtB" panose="02020500000000000000" pitchFamily="18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7000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Организация активного отдыха и оздоровления детей</a:t>
            </a:r>
            <a:r>
              <a:rPr lang="ru-RU" sz="7000" dirty="0" smtClean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.</a:t>
            </a:r>
            <a:endParaRPr lang="ru-RU" sz="7000" dirty="0">
              <a:solidFill>
                <a:schemeClr val="bg1"/>
              </a:solidFill>
              <a:latin typeface="Times New Roman" panose="02020603050405020304" pitchFamily="18" charset="0"/>
              <a:ea typeface="PMingLiU-ExtB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ru-RU" sz="4500" dirty="0" smtClean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Сформировать </a:t>
            </a:r>
            <a:r>
              <a:rPr lang="ru-RU" sz="4500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основы здорового образа и </a:t>
            </a:r>
            <a:r>
              <a:rPr lang="ru-RU" sz="4500" dirty="0" smtClean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спортивного </a:t>
            </a:r>
            <a:r>
              <a:rPr lang="ru-RU" sz="4500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образа жизни</a:t>
            </a:r>
            <a:r>
              <a:rPr lang="ru-RU" sz="4500" dirty="0" smtClean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;</a:t>
            </a:r>
          </a:p>
          <a:p>
            <a:r>
              <a:rPr lang="ru-RU" sz="4500" dirty="0" smtClean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Сформировать </a:t>
            </a:r>
            <a:r>
              <a:rPr lang="ru-RU" sz="4500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экологическую культуру, развитие интереса к природе родного края</a:t>
            </a:r>
            <a:r>
              <a:rPr lang="ru-RU" sz="4500" dirty="0" smtClean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;</a:t>
            </a:r>
          </a:p>
          <a:p>
            <a:r>
              <a:rPr lang="ru-RU" sz="4500" dirty="0" smtClean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Привлечение </a:t>
            </a:r>
            <a:r>
              <a:rPr lang="ru-RU" sz="4500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детей и подростков в систему дополнительного образования</a:t>
            </a:r>
            <a:r>
              <a:rPr lang="ru-RU" sz="4500" dirty="0" smtClean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800" dirty="0">
                <a:solidFill>
                  <a:schemeClr val="bg1"/>
                </a:solidFill>
              </a:rPr>
              <a:t/>
            </a:r>
            <a:br>
              <a:rPr lang="ru-RU" sz="3800" dirty="0">
                <a:solidFill>
                  <a:schemeClr val="bg1"/>
                </a:solidFill>
              </a:rPr>
            </a:br>
            <a:endParaRPr lang="ru-RU" sz="3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29600" cy="5484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dirty="0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0"/>
            <a:ext cx="8568952" cy="65973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  <a:defRPr/>
            </a:pPr>
            <a:endParaRPr lang="ru-RU" sz="4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ru-RU" sz="4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и мероприятия </a:t>
            </a:r>
            <a:r>
              <a:rPr lang="ru-RU" sz="4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достижению </a:t>
            </a:r>
            <a:r>
              <a:rPr lang="ru-RU" sz="4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Весь механизм реализации программы делится на три этапа: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 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dirty="0">
                <a:solidFill>
                  <a:schemeClr val="bg1"/>
                </a:solidFill>
              </a:rPr>
              <a:t>В </a:t>
            </a:r>
            <a:r>
              <a:rPr lang="ru-RU" sz="2000" b="1" dirty="0">
                <a:solidFill>
                  <a:schemeClr val="bg1"/>
                </a:solidFill>
              </a:rPr>
              <a:t>организационный</a:t>
            </a:r>
            <a:r>
              <a:rPr lang="ru-RU" sz="2000" dirty="0">
                <a:solidFill>
                  <a:schemeClr val="bg1"/>
                </a:solidFill>
              </a:rPr>
              <a:t> этап программы основная роль отводится знакомству, выявлению и постановке целей индивидуально-личностного и коллективного развития, сплочению отрядов, формированию законов и условий совместной работы, подготовке к дальнейшей деятельности по программе. Этот период длится 3-4 дня и заканчивается мероприятием, посвященным старту сюжетно-ролевой игры, на котором принимаются законы совместной деятельности в течение смены, происходит знакомство с главными героями программы и идеей.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Основной</a:t>
            </a:r>
            <a:r>
              <a:rPr lang="ru-RU" sz="2000" dirty="0">
                <a:solidFill>
                  <a:schemeClr val="bg1"/>
                </a:solidFill>
              </a:rPr>
              <a:t> этап занимает большую часть времени, </a:t>
            </a:r>
            <a:r>
              <a:rPr lang="ru-RU" sz="2000" dirty="0" smtClean="0">
                <a:solidFill>
                  <a:schemeClr val="bg1"/>
                </a:solidFill>
              </a:rPr>
              <a:t>10-15 </a:t>
            </a:r>
            <a:r>
              <a:rPr lang="ru-RU" sz="2000" dirty="0">
                <a:solidFill>
                  <a:schemeClr val="bg1"/>
                </a:solidFill>
              </a:rPr>
              <a:t>дней. Именно на этом этапе реализуются все поставленные индивидуально-личностные и коллективные цели развития. Основным механизмом реализации </a:t>
            </a:r>
            <a:r>
              <a:rPr lang="ru-RU" sz="2000" dirty="0" smtClean="0">
                <a:solidFill>
                  <a:schemeClr val="bg1"/>
                </a:solidFill>
              </a:rPr>
              <a:t>обще лагерной </a:t>
            </a:r>
            <a:r>
              <a:rPr lang="ru-RU" sz="2000" dirty="0">
                <a:solidFill>
                  <a:schemeClr val="bg1"/>
                </a:solidFill>
              </a:rPr>
              <a:t>деятельности являются тематические дни  и ежедневные девизы дня. Каждый день проходит ряд проектов в рамках тематики смены и дня. С целью достижения максимального результата, в течение всего времени основного этапа, коллективы участников программы живут активной внутренней жизнью: проводятся отрядные и </a:t>
            </a:r>
            <a:r>
              <a:rPr lang="ru-RU" sz="2000" dirty="0" smtClean="0">
                <a:solidFill>
                  <a:schemeClr val="bg1"/>
                </a:solidFill>
              </a:rPr>
              <a:t>меж отрядные  </a:t>
            </a:r>
            <a:r>
              <a:rPr lang="ru-RU" sz="2000" dirty="0">
                <a:solidFill>
                  <a:schemeClr val="bg1"/>
                </a:solidFill>
              </a:rPr>
              <a:t>коллективно-творческие дела (КТД), отрядные сборы, и др.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В </a:t>
            </a:r>
            <a:r>
              <a:rPr lang="ru-RU" sz="2000" b="1" dirty="0">
                <a:solidFill>
                  <a:schemeClr val="bg1"/>
                </a:solidFill>
              </a:rPr>
              <a:t>итоговый</a:t>
            </a:r>
            <a:r>
              <a:rPr lang="ru-RU" sz="2000" dirty="0">
                <a:solidFill>
                  <a:schemeClr val="bg1"/>
                </a:solidFill>
              </a:rPr>
              <a:t> период изучаются результаты прохождения программы участниками. Подводится итог совместной деятельности, оценивается работа всех отрядов. 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bg1"/>
                </a:solidFill>
              </a:rPr>
              <a:t>Игра как форма жизнедеятельности даёт большие возможности для формирования позитивной направленности личности ребёнка.</a:t>
            </a:r>
            <a:endParaRPr lang="ru-RU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20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01" y="160445"/>
            <a:ext cx="4344198" cy="67667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и мероприятия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41" y="1816374"/>
            <a:ext cx="1799705" cy="1201189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951">
            <a:off x="314166" y="1063202"/>
            <a:ext cx="4602769" cy="30308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336">
            <a:off x="4675268" y="828899"/>
            <a:ext cx="4233818" cy="28207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232">
            <a:off x="477077" y="3722812"/>
            <a:ext cx="3966427" cy="27310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540" y="3499394"/>
            <a:ext cx="4079668" cy="277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8892480" cy="648072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Традиции воспитательной системы лагеря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Одним </a:t>
            </a:r>
            <a:r>
              <a:rPr lang="ru-RU" sz="1800" dirty="0">
                <a:solidFill>
                  <a:schemeClr val="bg1"/>
                </a:solidFill>
              </a:rPr>
              <a:t>из основных направлений работы с детьми является укрепление их здоровья, приобщение к систематическим занятиям физкультурой и привитие навыков здорового образа жизни.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  Спортивная </a:t>
            </a:r>
            <a:r>
              <a:rPr lang="ru-RU" sz="1800" dirty="0">
                <a:solidFill>
                  <a:schemeClr val="bg1"/>
                </a:solidFill>
              </a:rPr>
              <a:t>работа в </a:t>
            </a:r>
            <a:r>
              <a:rPr lang="ru-RU" sz="1800" dirty="0" smtClean="0">
                <a:solidFill>
                  <a:schemeClr val="bg1"/>
                </a:solidFill>
              </a:rPr>
              <a:t>«Спутнике» направлена </a:t>
            </a:r>
            <a:r>
              <a:rPr lang="ru-RU" sz="1800" dirty="0">
                <a:solidFill>
                  <a:schemeClr val="bg1"/>
                </a:solidFill>
              </a:rPr>
              <a:t>на укрепление здоровья детей. С целью оздоровления и совершенствования физического воспитания проводились следующие мероприятия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r>
              <a:rPr lang="ru-RU" sz="1800" dirty="0">
                <a:solidFill>
                  <a:schemeClr val="bg1"/>
                </a:solidFill>
              </a:rPr>
              <a:t/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1</a:t>
            </a:r>
            <a:r>
              <a:rPr lang="ru-RU" sz="1800" dirty="0" smtClean="0">
                <a:solidFill>
                  <a:schemeClr val="bg1"/>
                </a:solidFill>
              </a:rPr>
              <a:t>. </a:t>
            </a:r>
            <a:r>
              <a:rPr lang="ru-RU" sz="1800" dirty="0">
                <a:solidFill>
                  <a:schemeClr val="bg1"/>
                </a:solidFill>
              </a:rPr>
              <a:t>Матчи по пионерболу между девочками старшего возраста.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2. </a:t>
            </a:r>
            <a:r>
              <a:rPr lang="ru-RU" sz="1800" dirty="0">
                <a:solidFill>
                  <a:schemeClr val="bg1"/>
                </a:solidFill>
              </a:rPr>
              <a:t>Матчи по баскетболу.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3. Внутри лагерные  </a:t>
            </a:r>
            <a:r>
              <a:rPr lang="ru-RU" sz="1800" dirty="0">
                <a:solidFill>
                  <a:schemeClr val="bg1"/>
                </a:solidFill>
              </a:rPr>
              <a:t>игры по пионерболу и футболу в различных возрастных группах.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4. Первенство </a:t>
            </a:r>
            <a:r>
              <a:rPr lang="ru-RU" sz="1800" dirty="0">
                <a:solidFill>
                  <a:schemeClr val="bg1"/>
                </a:solidFill>
              </a:rPr>
              <a:t>лагеря по настольному </a:t>
            </a:r>
            <a:r>
              <a:rPr lang="ru-RU" sz="1800" dirty="0" smtClean="0">
                <a:solidFill>
                  <a:schemeClr val="bg1"/>
                </a:solidFill>
              </a:rPr>
              <a:t>теннису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5. </a:t>
            </a:r>
            <a:r>
              <a:rPr lang="ru-RU" sz="1800" dirty="0">
                <a:solidFill>
                  <a:schemeClr val="bg1"/>
                </a:solidFill>
              </a:rPr>
              <a:t>Игровой кросс «Веселые старты»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и </a:t>
            </a:r>
            <a:r>
              <a:rPr lang="ru-RU" sz="1800" dirty="0">
                <a:solidFill>
                  <a:schemeClr val="bg1"/>
                </a:solidFill>
              </a:rPr>
              <a:t>спортивные аттракционы.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6. </a:t>
            </a:r>
            <a:r>
              <a:rPr lang="ru-RU" sz="1800" dirty="0">
                <a:solidFill>
                  <a:schemeClr val="bg1"/>
                </a:solidFill>
              </a:rPr>
              <a:t>Турнир по шашкам в младшей возрастной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группе </a:t>
            </a:r>
            <a:r>
              <a:rPr lang="ru-RU" sz="1800" dirty="0">
                <a:solidFill>
                  <a:schemeClr val="bg1"/>
                </a:solidFill>
              </a:rPr>
              <a:t>и по шахматам </a:t>
            </a:r>
            <a:r>
              <a:rPr lang="ru-RU" sz="1800" dirty="0" smtClean="0">
                <a:solidFill>
                  <a:schemeClr val="bg1"/>
                </a:solidFill>
              </a:rPr>
              <a:t>в старшей возрастной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группе.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7.Спартакиада</a:t>
            </a:r>
            <a:r>
              <a:rPr lang="ru-RU" sz="1800" dirty="0">
                <a:solidFill>
                  <a:schemeClr val="bg1"/>
                </a:solidFill>
              </a:rPr>
              <a:t>, включающая в себя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соревнования </a:t>
            </a:r>
            <a:r>
              <a:rPr lang="ru-RU" sz="1800" dirty="0">
                <a:solidFill>
                  <a:schemeClr val="bg1"/>
                </a:solidFill>
              </a:rPr>
              <a:t>по легкой атлетике.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8</a:t>
            </a:r>
            <a:r>
              <a:rPr lang="ru-RU" sz="1800" dirty="0" smtClean="0">
                <a:solidFill>
                  <a:schemeClr val="bg1"/>
                </a:solidFill>
              </a:rPr>
              <a:t>. </a:t>
            </a:r>
            <a:r>
              <a:rPr lang="ru-RU" sz="1800" dirty="0">
                <a:solidFill>
                  <a:schemeClr val="bg1"/>
                </a:solidFill>
              </a:rPr>
              <a:t>Спортивная </a:t>
            </a:r>
            <a:r>
              <a:rPr lang="ru-RU" sz="1800" dirty="0" smtClean="0">
                <a:solidFill>
                  <a:schemeClr val="bg1"/>
                </a:solidFill>
              </a:rPr>
              <a:t>викторина.</a:t>
            </a:r>
            <a:r>
              <a:rPr lang="ru-RU" sz="1800" dirty="0">
                <a:solidFill>
                  <a:schemeClr val="bg1"/>
                </a:solidFill>
              </a:rPr>
              <a:t/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 flipH="1">
            <a:off x="10726960" y="7677472"/>
            <a:ext cx="685799" cy="1868761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7501" y="-99392"/>
            <a:ext cx="8928994" cy="100811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Ресурсное обеспечение достижения результатов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" y="606533"/>
            <a:ext cx="9143999" cy="643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b="1" i="1" dirty="0" smtClean="0"/>
              <a:t>  </a:t>
            </a:r>
            <a:r>
              <a:rPr lang="en-US" sz="1200" b="1" i="1" dirty="0" smtClean="0"/>
              <a:t> 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Интеллектуальный потенциал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исполнителей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Реальному выполнению программы будет способствовать   сплоченный  коллектив в количестве 10 педагогов.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коллектива составляют  мастера своего дела, имеющие устойчивую профессиональную мотивацию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самореализацию и развитие детей, люди, пользующиеся уважением в среде своих воспитанников и коллег.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  </a:t>
            </a:r>
            <a:r>
              <a:rPr lang="ru-RU" alt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 </a:t>
            </a:r>
            <a:r>
              <a:rPr kumimoji="0" lang="ru-RU" altLang="ru-RU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28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база и инфраструктура лагеря.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Лагерь построен</a:t>
            </a:r>
            <a:r>
              <a:rPr kumimoji="0" lang="ru-RU" altLang="ru-RU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1959 году. Общая площадь территории</a:t>
            </a:r>
            <a:r>
              <a:rPr kumimoji="0" lang="ru-RU" altLang="ru-RU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«Спутника»</a:t>
            </a:r>
            <a:r>
              <a:rPr kumimoji="0" lang="ru-RU" altLang="ru-RU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3858,4 м </a:t>
            </a:r>
            <a:r>
              <a:rPr kumimoji="0" lang="ru-RU" altLang="ru-RU" b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спальных корпуса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детского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оздоровительного лагеря «Спутник» способны разместить одновременно 60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Корпуса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кирпичные, отапливаемые,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одноэтажные.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проживают вместе с детьми.</a:t>
            </a:r>
            <a:endParaRPr lang="ru-RU" dirty="0">
              <a:solidFill>
                <a:schemeClr val="bg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лагере  функционируют: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ru-RU" altLang="ru-RU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      </a:t>
            </a:r>
            <a:r>
              <a:rPr kumimoji="0" lang="ru-RU" altLang="ru-RU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детская игровая площадка;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футбольное поле;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волейбольная и баскетбольная площадки;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открытая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уличная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эстрада;         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ru-RU" altLang="ru-RU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столовая ( на 80 посадочных мест);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ru-RU" altLang="ru-RU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кухня (оснащенная современным оборудованием);</a:t>
            </a:r>
            <a:r>
              <a:rPr kumimoji="0" lang="ru-RU" altLang="ru-RU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ru-RU" altLang="ru-RU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и процедурный кабинет.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ru-RU" altLang="ru-RU" sz="16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16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2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</TotalTime>
  <Words>926</Words>
  <Application>Microsoft Office PowerPoint</Application>
  <PresentationFormat>Экран (4:3)</PresentationFormat>
  <Paragraphs>175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PMingLiU-ExtB</vt:lpstr>
      <vt:lpstr>Arial</vt:lpstr>
      <vt:lpstr>Calibri</vt:lpstr>
      <vt:lpstr>Century Gothic</vt:lpstr>
      <vt:lpstr>Symbol</vt:lpstr>
      <vt:lpstr>Times New Roman</vt:lpstr>
      <vt:lpstr>Verdana</vt:lpstr>
      <vt:lpstr>Wingdings</vt:lpstr>
      <vt:lpstr>Wingdings 3</vt:lpstr>
      <vt:lpstr>Сектор</vt:lpstr>
      <vt:lpstr>Детский оздоровительный лагерь    «Спутник»  расположен в экологически чистом районе на берегe Козинского водохранилища в 4 км. от поселка  Верхние Серги.  Направление: Туристическо-краеведческое Название программы: «Продюсерский центр Шири круг» 4 смены количество детей 247 директор МАУ ДОЛ «Спутник» Фадеева Е.В. Автор зам. директора по воспитательной части Бушуева Т.А. 2018 год.</vt:lpstr>
      <vt:lpstr>Актуальность, анализ проблем.   Отдых и оздоровление детей как совокупность мероприятий, обеспечивающих развитие творческого потенциала детей, охрану и укрепление их здоровья, профилактику заболеваний у детей, занятие их физической культурой, спортом и туризмом, формирование у детей навыков здорового образа жизни, соблюдение ими режима питания и жизнедеятельности в благоприятной окружающей среде при выполнении санитарно-гигиенических и санитарно-эпидемиологических требований.      Добро, сотворенное своими руками, должно стать стилем жизни молодых; главным ориентиром нового поколения в новом веке. Добровольческий труд создает возможности людям приобретать новые знания и навыки, полноценно развивать свой персональный творческий потенциал и уверенность в себе. Участие в проектах определяется их собственным добровольным желанием и личной мотивацией.     Добровольчество (волонтёрство) стремится к достижению следующих важных результатов: развивает коммуникативные навыки, умение работать в команде, умения и командовать и подчиняться; помогает в создании стабильного и сплоченного общества; расширяет возможности самоопределения, саморазвития, самореализации ребенка на практике(для того, чтобы что-то сделать, надо знать, как это сделать и уметь делать; обладающий знаниями, может обучать других, как «равный равного», как «старший младшего»);  Нас с каждым добрым делом становится больше – шири круг.</vt:lpstr>
      <vt:lpstr> </vt:lpstr>
      <vt:lpstr>Планируемый результат </vt:lpstr>
      <vt:lpstr>      </vt:lpstr>
      <vt:lpstr> </vt:lpstr>
      <vt:lpstr>События и мероприятия</vt:lpstr>
      <vt:lpstr>     Традиции воспитательной системы лагеря  Одним из основных направлений работы с детьми является укрепление их здоровья, приобщение к систематическим занятиям физкультурой и привитие навыков здорового образа жизни.   Спортивная работа в «Спутнике» направлена на укрепление здоровья детей. С целью оздоровления и совершенствования физического воспитания проводились следующие мероприятия. 1. Матчи по пионерболу между девочками старшего возраста. 2. Матчи по баскетболу. 3. Внутри лагерные  игры по пионерболу и футболу в различных возрастных группах. 4. Первенство лагеря по настольному теннису. 5. Игровой кросс «Веселые старты»  и спортивные аттракционы. 6. Турнир по шашкам в младшей возрастной  группе и по шахматам в старшей возрастной  группе. 7.Спартакиада, включающая в себя  соревнования по легкой атлетике. 8. Спортивная викторина.       </vt:lpstr>
      <vt:lpstr>Ресурсное обеспечение достижения результатов</vt:lpstr>
      <vt:lpstr>Педагогические условия.</vt:lpstr>
      <vt:lpstr>Педагогические  инструменты измерения   результатов</vt:lpstr>
      <vt:lpstr>  </vt:lpstr>
      <vt:lpstr>Анализ результатов исследования </vt:lpstr>
      <vt:lpstr> Схема управления программой</vt:lpstr>
      <vt:lpstr>Отличия оздоровительно-образовательной программы         2018 года</vt:lpstr>
      <vt:lpstr>                                      Новации.</vt:lpstr>
      <vt:lpstr>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Крестовые  походы</dc:title>
  <dc:creator>user</dc:creator>
  <cp:lastModifiedBy>Shura</cp:lastModifiedBy>
  <cp:revision>212</cp:revision>
  <dcterms:created xsi:type="dcterms:W3CDTF">2011-10-28T11:10:40Z</dcterms:created>
  <dcterms:modified xsi:type="dcterms:W3CDTF">2018-04-03T07:01:03Z</dcterms:modified>
</cp:coreProperties>
</file>