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6" r:id="rId3"/>
    <p:sldId id="256" r:id="rId4"/>
    <p:sldId id="268" r:id="rId5"/>
    <p:sldId id="267" r:id="rId6"/>
    <p:sldId id="269" r:id="rId7"/>
    <p:sldId id="270" r:id="rId8"/>
    <p:sldId id="271" r:id="rId9"/>
    <p:sldId id="275" r:id="rId10"/>
    <p:sldId id="274" r:id="rId11"/>
    <p:sldId id="273" r:id="rId12"/>
    <p:sldId id="26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2" clrIdx="0">
    <p:extLst>
      <p:ext uri="{19B8F6BF-5375-455C-9EA6-DF929625EA0E}">
        <p15:presenceInfo xmlns=""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>
        <p:scale>
          <a:sx n="69" d="100"/>
          <a:sy n="69" d="100"/>
        </p:scale>
        <p:origin x="-774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2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E96F149-3A63-44EA-ABD0-68FCEE7E34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3C2FFBAA-3F73-4886-81BC-5F7B64738B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C1E4D47-A8DE-494F-B4FD-4BAC8E772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8E75B-AA8E-4851-89E0-E49625933BA3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54276AE-621A-456A-A675-BA2DA0AE2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17E8893-0C49-41ED-89A0-EBEC2D820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F99B9-F876-47F1-85DE-3813B15BEC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8386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257825-4220-4BA4-94D9-535EF0E3E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E55299C-5233-4AEC-A323-6A232FB8E3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94422F5-6DBA-47F4-B817-3AB9A0633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8E75B-AA8E-4851-89E0-E49625933BA3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1917EE9-C459-4CF1-A115-8B1F15B47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DE4CED5-B8F6-4B99-B4FD-2F5688B28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F99B9-F876-47F1-85DE-3813B15BEC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6103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BECEE8BF-E530-4ED5-B73E-ABC1FD2DC2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0791B01-1773-4715-A644-F2AA0A70B5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D173F89-D1D5-48D8-87D3-5B76C409F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8E75B-AA8E-4851-89E0-E49625933BA3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3D1298B-89B6-49ED-8881-411116B75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5A60A1E-8305-4C60-9BE2-C5AFF33AF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F99B9-F876-47F1-85DE-3813B15BEC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06575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7067956-1830-4E6E-9FBF-3F827D173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BFB2380-0835-40D9-B5B9-77E6BC53E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32654DE-42F7-44F5-85EC-951C88253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8E75B-AA8E-4851-89E0-E49625933BA3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F92D7B6-FE98-4CE5-BC77-6DE386780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FF03FDA-95E2-403A-932A-99A79F070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F99B9-F876-47F1-85DE-3813B15BEC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912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EE33F63-C193-4D2E-82DF-100043034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1D27694-49D4-4E41-A63D-04E29DE03B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A6EB964-DD53-4781-B139-90CF3AD25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8E75B-AA8E-4851-89E0-E49625933BA3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3462F04-7288-472D-A97C-6CEC73D3C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C821C33-4B20-4935-B36D-8409EC8AC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F99B9-F876-47F1-85DE-3813B15BEC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6866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F4863E-F8E6-455C-B3AF-D5BF45FD9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5AD3265-7137-4A03-9018-A8DEBA3576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0E88E1B-6407-4D81-9644-61A5474C75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3A71AA8-67D9-45C1-86C5-174AC2717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8E75B-AA8E-4851-89E0-E49625933BA3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55805D9-79F8-4A65-9C88-3EB2170CE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93B5ADB-6AE7-4032-82EF-70860DEBD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F99B9-F876-47F1-85DE-3813B15BEC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9503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7A116E-78BC-4F15-B6B0-F47A0C6C9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42FDDFB-CCB0-4430-A423-D100BF5FE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55C6A17-92A1-40E6-9DAD-A5A325C67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6B082A37-3CDD-49C1-AAB6-20B75F420F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6D4DE6BD-5C40-4FB8-BB8F-B9AF4B81D8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60045711-5E8C-4BBB-86CB-8BC36400A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8E75B-AA8E-4851-89E0-E49625933BA3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B01A1130-76C6-44CA-A00B-94FE4CAFE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267EA21F-F870-4397-9101-E7D0000EA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F99B9-F876-47F1-85DE-3813B15BEC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4030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5892998-BB0E-4852-B544-73B793018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41BD7042-392B-4803-BE7D-ED708C856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8E75B-AA8E-4851-89E0-E49625933BA3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720DC95D-A621-4922-BEAD-73D3589EF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747F1D96-51C4-4676-8BC2-9BE710447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F99B9-F876-47F1-85DE-3813B15BEC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4616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6A891D9C-54E1-447F-9F02-05DEAE805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8E75B-AA8E-4851-89E0-E49625933BA3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3A2B70BA-1ED6-4AEB-B01D-663D84A15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5E3A290A-DA40-4E5D-9B25-8BD08E3C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F99B9-F876-47F1-85DE-3813B15BEC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1351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FA6EA1F-7E42-4854-988D-4C1D7250D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C227C1B-0598-45CC-9C4C-EB243FCD0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1A9748E-5B5A-4CAD-9F12-3263BC5571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1717D6B-1EF9-4746-8098-EA36D2B18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8E75B-AA8E-4851-89E0-E49625933BA3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C7D0ED0-429C-42AF-8AAA-52504B74C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6438473-E72A-4FA9-8250-2923EAE11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F99B9-F876-47F1-85DE-3813B15BEC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9358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8B5ED74-38A4-4307-8198-836410FF9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0737BDF5-0279-4CBD-AAC0-49D9554A60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39A2391-0A9F-4EA8-A43B-089225BE8E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5E92582-D921-4136-A6A5-B156FC9DE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8E75B-AA8E-4851-89E0-E49625933BA3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1ECC349-37E6-4BF7-9DB5-0B047D695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3B4238F-6068-41CE-A9A0-2951A8C27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F99B9-F876-47F1-85DE-3813B15BEC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066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5961E9B-A453-4DD4-9146-77BBC05E2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C4E0C01-C9A2-4528-A0C5-492AA3767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029DF22-4176-493D-A28A-4510BA2568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8E75B-AA8E-4851-89E0-E49625933BA3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F7F4289-5D11-4099-AB3A-A37621ED1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B0ABDC1-B63C-4C35-976C-3BFAF5E6A7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F99B9-F876-47F1-85DE-3813B15BEC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7187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6B714609-E24B-450D-8972-B4716BC0DB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8140" y="4492624"/>
            <a:ext cx="8009860" cy="76517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23C17BA-F387-4C4B-8ACB-DE5CFF73687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2366" y="0"/>
            <a:ext cx="12284366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5EED72-8D3C-42D3-9E2E-1E43D77C5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915477"/>
            <a:ext cx="9568071" cy="3710610"/>
          </a:xfrm>
        </p:spPr>
        <p:txBody>
          <a:bodyPr>
            <a:noAutofit/>
            <a:scene3d>
              <a:camera prst="isometricOffAxis1Right"/>
              <a:lightRig rig="threePt" dir="t"/>
            </a:scene3d>
          </a:bodyPr>
          <a:lstStyle/>
          <a:p>
            <a:r>
              <a:rPr lang="ru-RU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ru-RU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ru-RU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8C47E795-2BD4-4F64-99C7-4C9423ED8C1B}"/>
              </a:ext>
            </a:extLst>
          </p:cNvPr>
          <p:cNvSpPr/>
          <p:nvPr/>
        </p:nvSpPr>
        <p:spPr>
          <a:xfrm>
            <a:off x="1161645" y="2095394"/>
            <a:ext cx="10081607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0" cap="none" spc="0" dirty="0">
                <a:ln w="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 Детский</a:t>
            </a:r>
          </a:p>
          <a:p>
            <a:pPr algn="ctr"/>
            <a:r>
              <a:rPr lang="ru-RU" sz="7200" dirty="0">
                <a:ln w="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о</a:t>
            </a:r>
            <a:r>
              <a:rPr lang="ru-RU" sz="7200" b="0" cap="none" spc="0" dirty="0" smtClean="0">
                <a:ln w="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здоровительный </a:t>
            </a:r>
            <a:r>
              <a:rPr lang="ru-RU" sz="7200" b="0" cap="none" spc="0" dirty="0">
                <a:ln w="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лагерь</a:t>
            </a:r>
          </a:p>
          <a:p>
            <a:pPr algn="ctr"/>
            <a:r>
              <a:rPr lang="ru-RU" sz="7200" b="0" cap="none" spc="0" dirty="0">
                <a:ln w="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 «СПУТНИК»</a:t>
            </a:r>
          </a:p>
          <a:p>
            <a:pPr algn="ctr"/>
            <a:r>
              <a:rPr lang="ru-RU" sz="7200" dirty="0">
                <a:ln w="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лето-</a:t>
            </a:r>
            <a:r>
              <a:rPr lang="ru-RU" sz="5400" dirty="0">
                <a:ln w="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ru-RU" sz="5400" b="0" cap="none" spc="0" dirty="0">
                <a:ln w="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2020</a:t>
            </a:r>
          </a:p>
        </p:txBody>
      </p:sp>
    </p:spTree>
    <p:extLst>
      <p:ext uri="{BB962C8B-B14F-4D97-AF65-F5344CB8AC3E}">
        <p14:creationId xmlns="" xmlns:p14="http://schemas.microsoft.com/office/powerpoint/2010/main" val="3285434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66E86FB-9D61-41A3-80DB-022DD756F2F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2192001" cy="6893718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4A7063CA-2E78-4DD8-A53D-7174CEEBCD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5337334"/>
              </p:ext>
            </p:extLst>
          </p:nvPr>
        </p:nvGraphicFramePr>
        <p:xfrm>
          <a:off x="609600" y="138544"/>
          <a:ext cx="11166764" cy="5528966"/>
        </p:xfrm>
        <a:graphic>
          <a:graphicData uri="http://schemas.openxmlformats.org/drawingml/2006/table">
            <a:tbl>
              <a:tblPr/>
              <a:tblGrid>
                <a:gridCol w="2189018">
                  <a:extLst>
                    <a:ext uri="{9D8B030D-6E8A-4147-A177-3AD203B41FA5}">
                      <a16:colId xmlns="" xmlns:a16="http://schemas.microsoft.com/office/drawing/2014/main" val="580359835"/>
                    </a:ext>
                  </a:extLst>
                </a:gridCol>
                <a:gridCol w="8977746">
                  <a:extLst>
                    <a:ext uri="{9D8B030D-6E8A-4147-A177-3AD203B41FA5}">
                      <a16:colId xmlns="" xmlns:a16="http://schemas.microsoft.com/office/drawing/2014/main" val="2281562152"/>
                    </a:ext>
                  </a:extLst>
                </a:gridCol>
              </a:tblGrid>
              <a:tr h="900547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день</a:t>
                      </a:r>
                    </a:p>
                    <a:p>
                      <a:pPr marL="457200"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Станция </a:t>
                      </a:r>
                      <a:endParaRPr lang="ru-RU" sz="1400" dirty="0">
                        <a:effectLst/>
                        <a:latin typeface="Times NR Cyr M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Дружбы.</a:t>
                      </a:r>
                      <a:endParaRPr lang="ru-RU" sz="1400" dirty="0">
                        <a:effectLst/>
                        <a:latin typeface="Times NR Cyr M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11:00 Игра «Завяжем узелки потуже на память о друзьях и о дружбе».</a:t>
                      </a:r>
                      <a:endParaRPr lang="ru-RU" sz="1400" dirty="0">
                        <a:effectLst/>
                        <a:latin typeface="Times NR Cyr M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17:00 Открытие смены «Исторический бумеранг». Конкурс художественной самодеятельности.</a:t>
                      </a:r>
                      <a:endParaRPr lang="ru-RU" sz="1400" dirty="0">
                        <a:effectLst/>
                        <a:latin typeface="Times NR Cyr M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20:00 Огонек «Пакет откровений»</a:t>
                      </a:r>
                      <a:endParaRPr lang="ru-RU" sz="1400" dirty="0">
                        <a:effectLst/>
                        <a:latin typeface="Times NR Cyr M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21:30 Дискотека</a:t>
                      </a:r>
                      <a:endParaRPr lang="ru-RU" sz="1400" dirty="0">
                        <a:effectLst/>
                        <a:latin typeface="Times NR Cyr M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93801369"/>
                  </a:ext>
                </a:extLst>
              </a:tr>
              <a:tr h="810103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 день</a:t>
                      </a:r>
                    </a:p>
                    <a:p>
                      <a:pPr marL="457200"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Станция </a:t>
                      </a:r>
                      <a:endParaRPr lang="ru-RU" sz="1400" dirty="0">
                        <a:effectLst/>
                        <a:latin typeface="Times NR Cyr M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Памяти и Долга</a:t>
                      </a:r>
                      <a:endParaRPr lang="ru-RU" sz="1400" dirty="0">
                        <a:effectLst/>
                        <a:latin typeface="Times NR Cyr M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  <a:latin typeface="Times NR Cyr M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11:00 Общелагерный флешмоб «Гимн детей России» Конкурс рисунков на асфальте «Моя Родина - Россия».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  <a:latin typeface="Times NR Cyr M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17:00 Игровая программа «Конкурс военной песни» 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  <a:latin typeface="Times NR Cyr M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20:00 Мистер лагеря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63120520"/>
                  </a:ext>
                </a:extLst>
              </a:tr>
              <a:tr h="780378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 день</a:t>
                      </a:r>
                    </a:p>
                    <a:p>
                      <a:pPr marL="457200"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Станция Одаренности</a:t>
                      </a:r>
                      <a:endParaRPr lang="ru-RU" sz="1400" dirty="0">
                        <a:effectLst/>
                        <a:latin typeface="Times NR Cyr M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400" dirty="0">
                          <a:effectLst/>
                          <a:latin typeface="Times NR Cyr M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11:00 Игра «В каждом отряде есть звездочки»</a:t>
                      </a:r>
                    </a:p>
                    <a:p>
                      <a:pPr marL="457200"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400" dirty="0">
                          <a:effectLst/>
                          <a:latin typeface="Times NR Cyr M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17:00 Конкурсная игра «Минута Славы»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  <a:latin typeface="Times NR Cyr M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20:00 Мисс лагеря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6361557"/>
                  </a:ext>
                </a:extLst>
              </a:tr>
              <a:tr h="629022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 день</a:t>
                      </a:r>
                    </a:p>
                    <a:p>
                      <a:pPr marL="457200"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Станция </a:t>
                      </a:r>
                      <a:endParaRPr lang="ru-RU" sz="1400" dirty="0">
                        <a:effectLst/>
                        <a:latin typeface="Times NR Cyr M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Смена героев</a:t>
                      </a:r>
                      <a:endParaRPr lang="ru-RU" sz="1400" dirty="0">
                        <a:effectLst/>
                        <a:latin typeface="Times NR Cyr M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9:00 День на оборот «Улыбнитесь, жизнь движется вперед»</a:t>
                      </a:r>
                      <a:endParaRPr lang="ru-RU" sz="1400" dirty="0">
                        <a:effectLst/>
                        <a:latin typeface="Times NR Cyr M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21:00 Подведение итогов. Игра «Вместе мы сможем больше»</a:t>
                      </a:r>
                      <a:endParaRPr lang="ru-RU" sz="1400" dirty="0">
                        <a:effectLst/>
                        <a:latin typeface="Times NR Cyr M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52783838"/>
                  </a:ext>
                </a:extLst>
              </a:tr>
              <a:tr h="780378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 день</a:t>
                      </a:r>
                    </a:p>
                    <a:p>
                      <a:pPr marL="457200"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Станция  </a:t>
                      </a:r>
                      <a:endParaRPr lang="ru-RU" sz="1400" dirty="0">
                        <a:effectLst/>
                        <a:latin typeface="Times NR Cyr M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Игр и Юмора.</a:t>
                      </a:r>
                      <a:endParaRPr lang="ru-RU" sz="1400" dirty="0">
                        <a:effectLst/>
                        <a:latin typeface="Times NR Cyr M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11:00 Подготовка к закрытию смены. </a:t>
                      </a:r>
                      <a:endParaRPr lang="ru-RU" sz="1400" dirty="0">
                        <a:effectLst/>
                        <a:latin typeface="Times NR Cyr M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17:00 Игра «Колесо истории по лагерю».</a:t>
                      </a:r>
                      <a:endParaRPr lang="ru-RU" sz="1400" dirty="0">
                        <a:effectLst/>
                        <a:latin typeface="Times NR Cyr M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20:00 Смотр концертных номеров</a:t>
                      </a:r>
                      <a:endParaRPr lang="ru-RU" sz="1400" dirty="0">
                        <a:effectLst/>
                        <a:latin typeface="Times NR Cyr M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26539718"/>
                  </a:ext>
                </a:extLst>
              </a:tr>
              <a:tr h="934063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день</a:t>
                      </a:r>
                    </a:p>
                    <a:p>
                      <a:pPr marL="457200"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Станция</a:t>
                      </a:r>
                    </a:p>
                    <a:p>
                      <a:pPr marL="457200"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Победа!</a:t>
                      </a:r>
                      <a:endParaRPr lang="ru-RU" sz="1400" dirty="0">
                        <a:effectLst/>
                        <a:latin typeface="Times NR Cyr M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11:00 Подготовка, репетиция к закрытию смены.</a:t>
                      </a:r>
                      <a:endParaRPr lang="ru-RU" sz="1400" dirty="0">
                        <a:effectLst/>
                        <a:latin typeface="Times NR Cyr M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17:00 Закрытие смены «Наследники Победы». </a:t>
                      </a:r>
                      <a:endParaRPr lang="ru-RU" sz="1400" dirty="0">
                        <a:effectLst/>
                        <a:latin typeface="Times NR Cyr M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20.00 Итоговое анкетирование, беседы по предупреждению ДТП и ПБ.</a:t>
                      </a:r>
                      <a:endParaRPr lang="ru-RU" sz="1400" dirty="0">
                        <a:effectLst/>
                        <a:latin typeface="Times NR Cyr M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21.00 Праздничная дискотека</a:t>
                      </a:r>
                      <a:endParaRPr lang="ru-RU" sz="1400" dirty="0">
                        <a:effectLst/>
                        <a:latin typeface="Times NR Cyr M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35701619"/>
                  </a:ext>
                </a:extLst>
              </a:tr>
              <a:tr h="629022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 день</a:t>
                      </a:r>
                    </a:p>
                    <a:p>
                      <a:pPr marL="457200"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Станция</a:t>
                      </a:r>
                      <a:endParaRPr lang="ru-RU" sz="1400" dirty="0">
                        <a:effectLst/>
                        <a:latin typeface="Times NR Cyr M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Конечная</a:t>
                      </a:r>
                      <a:endParaRPr lang="ru-RU" sz="1400" dirty="0">
                        <a:effectLst/>
                        <a:latin typeface="Times NR Cyr M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«Мы уезжаем, чтобы вернуться» Прощание с лагерем. Фото на память. Отъезд. До новых встреч.</a:t>
                      </a:r>
                      <a:endParaRPr lang="ru-RU" sz="1400" dirty="0">
                        <a:effectLst/>
                        <a:latin typeface="Times NR Cyr M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59451278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C038D040-0C65-4382-8BCD-B378FBEC3DD2}"/>
              </a:ext>
            </a:extLst>
          </p:cNvPr>
          <p:cNvSpPr/>
          <p:nvPr/>
        </p:nvSpPr>
        <p:spPr>
          <a:xfrm>
            <a:off x="609600" y="5874327"/>
            <a:ext cx="111667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Ежедневная работа развивающих кружков по интересам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98432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66E86FB-9D61-41A3-80DB-022DD756F2F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9371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B60741D-E270-49C8-8DDC-653EBC0EE79D}"/>
              </a:ext>
            </a:extLst>
          </p:cNvPr>
          <p:cNvSpPr/>
          <p:nvPr/>
        </p:nvSpPr>
        <p:spPr>
          <a:xfrm>
            <a:off x="1593273" y="249383"/>
            <a:ext cx="91162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реализации программы,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и методы оценки.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414F2172-FC96-4F48-974E-81F811C8EC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60568678"/>
              </p:ext>
            </p:extLst>
          </p:nvPr>
        </p:nvGraphicFramePr>
        <p:xfrm>
          <a:off x="872836" y="1345792"/>
          <a:ext cx="10501746" cy="540562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729377">
                  <a:extLst>
                    <a:ext uri="{9D8B030D-6E8A-4147-A177-3AD203B41FA5}">
                      <a16:colId xmlns="" xmlns:a16="http://schemas.microsoft.com/office/drawing/2014/main" val="3434206230"/>
                    </a:ext>
                  </a:extLst>
                </a:gridCol>
                <a:gridCol w="7772369">
                  <a:extLst>
                    <a:ext uri="{9D8B030D-6E8A-4147-A177-3AD203B41FA5}">
                      <a16:colId xmlns="" xmlns:a16="http://schemas.microsoft.com/office/drawing/2014/main" val="1929158871"/>
                    </a:ext>
                  </a:extLst>
                </a:gridCol>
              </a:tblGrid>
              <a:tr h="374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06" marR="55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Ожидаемые результаты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06" marR="55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40616251"/>
                  </a:ext>
                </a:extLst>
              </a:tr>
              <a:tr h="807201">
                <a:tc>
                  <a:txBody>
                    <a:bodyPr/>
                    <a:lstStyle/>
                    <a:p>
                      <a:pPr marL="71755" marR="71755" lv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114300" algn="l"/>
                          <a:tab pos="114300" algn="l"/>
                          <a:tab pos="4633595" algn="l"/>
                        </a:tabLs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Патриотическое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755" marR="71755">
                        <a:spcAft>
                          <a:spcPts val="0"/>
                        </a:spcAft>
                        <a:tabLst>
                          <a:tab pos="114300" algn="l"/>
                          <a:tab pos="114300" algn="l"/>
                          <a:tab pos="4633595" algn="l"/>
                        </a:tabLs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06" marR="55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Формирование интерес к истории своей «малой родины», чувства патриотизма и любви к своему родному краю.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906" marR="55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9595990"/>
                  </a:ext>
                </a:extLst>
              </a:tr>
              <a:tr h="910132"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  <a:tabLst>
                          <a:tab pos="114300" algn="l"/>
                          <a:tab pos="114300" algn="l"/>
                          <a:tab pos="949960" algn="l"/>
                          <a:tab pos="1181100" algn="l"/>
                          <a:tab pos="4633595" algn="l"/>
                        </a:tabLs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Физкультурно-оздоровительное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755" marR="71755" algn="r">
                        <a:spcAft>
                          <a:spcPts val="0"/>
                        </a:spcAft>
                        <a:tabLst>
                          <a:tab pos="114300" algn="l"/>
                          <a:tab pos="114300" algn="l"/>
                          <a:tab pos="949960" algn="l"/>
                          <a:tab pos="1181100" algn="l"/>
                          <a:tab pos="4633595" algn="l"/>
                        </a:tabLs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755" marR="71755">
                        <a:spcAft>
                          <a:spcPts val="0"/>
                        </a:spcAft>
                        <a:tabLst>
                          <a:tab pos="114300" algn="l"/>
                          <a:tab pos="114300" algn="l"/>
                          <a:tab pos="4633595" algn="l"/>
                        </a:tabLs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06" marR="55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14300" algn="l"/>
                          <a:tab pos="177165" algn="l"/>
                          <a:tab pos="4633595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Укрепление физического и психического здоровья детей.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14300" algn="l"/>
                          <a:tab pos="219710" algn="l"/>
                          <a:tab pos="4633595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Привитие положительного отношения к здоровому образу жизни.</a:t>
                      </a:r>
                    </a:p>
                    <a:p>
                      <a:pPr marL="457200">
                        <a:spcAft>
                          <a:spcPts val="0"/>
                        </a:spcAft>
                        <a:tabLst>
                          <a:tab pos="114300" algn="l"/>
                          <a:tab pos="114300" algn="l"/>
                          <a:tab pos="4633595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906" marR="55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77969822"/>
                  </a:ext>
                </a:extLst>
              </a:tr>
              <a:tr h="459549"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  <a:tabLst>
                          <a:tab pos="114300" algn="l"/>
                          <a:tab pos="114300" algn="l"/>
                          <a:tab pos="4633595" algn="l"/>
                        </a:tabLs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Досуговое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06" marR="55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2446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полноценного культурного досуга воспитанников.</a:t>
                      </a:r>
                    </a:p>
                  </a:txBody>
                  <a:tcPr marL="55906" marR="55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2793530"/>
                  </a:ext>
                </a:extLst>
              </a:tr>
              <a:tr h="624910"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  <a:tabLst>
                          <a:tab pos="114300" algn="l"/>
                          <a:tab pos="114300" algn="l"/>
                          <a:tab pos="4633595" algn="l"/>
                        </a:tabLs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Творческое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06" marR="55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14300" algn="l"/>
                          <a:tab pos="114300" algn="l"/>
                          <a:tab pos="457200" algn="l"/>
                          <a:tab pos="4633595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Расширение общего кругозора, раскрытие новых творческих способностей.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14300" algn="l"/>
                          <a:tab pos="114300" algn="l"/>
                          <a:tab pos="457200" algn="l"/>
                          <a:tab pos="4633595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Саморазвитие детей и подростков</a:t>
                      </a:r>
                    </a:p>
                  </a:txBody>
                  <a:tcPr marL="55906" marR="55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39095451"/>
                  </a:ext>
                </a:extLst>
              </a:tr>
              <a:tr h="1120820"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  <a:tabLst>
                          <a:tab pos="114300" algn="l"/>
                          <a:tab pos="114300" algn="l"/>
                          <a:tab pos="4633595" algn="l"/>
                        </a:tabLs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Социально- адаптационное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06" marR="55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2446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навыков разно­возрастного общения, этич­ного поведения в слож­ных жизненных ситуациях.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12446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Доброжелательность, терпимость, уважение во взаимоотноше­ниях между детьми, между детьми и воспитателями, между детьми и вожатыми.</a:t>
                      </a:r>
                    </a:p>
                  </a:txBody>
                  <a:tcPr marL="55906" marR="559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65458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48596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03773B2-F712-4B97-8AB4-0E60EDBB5E1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315783" cy="6858000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6B714609-E24B-450D-8972-B4716BC0DB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8140" y="6294783"/>
            <a:ext cx="8009860" cy="35780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Спасибо за просмотр.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5EED72-8D3C-42D3-9E2E-1E43D77C5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78925"/>
            <a:ext cx="10522424" cy="3957851"/>
          </a:xfrm>
        </p:spPr>
        <p:txBody>
          <a:bodyPr>
            <a:noAutofit/>
          </a:bodyPr>
          <a:lstStyle/>
          <a:p>
            <a:pPr algn="just"/>
            <a:r>
              <a:rPr lang="ru-RU" sz="12000" dirty="0">
                <a:solidFill>
                  <a:srgbClr val="00B050"/>
                </a:solidFill>
              </a:rPr>
              <a:t>            вернусь…                                                       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4EC39F06-E1CD-4013-BCC8-9D169A81488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7484" y="1596373"/>
            <a:ext cx="3961561" cy="379449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C70493D-A150-4ABD-8C29-A0DF1B2D2D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4941" t="12010" r="9530" b="3033"/>
          <a:stretch/>
        </p:blipFill>
        <p:spPr>
          <a:xfrm rot="17774409">
            <a:off x="4273088" y="2333167"/>
            <a:ext cx="2402883" cy="12219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18374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66E86FB-9D61-41A3-80DB-022DD756F2F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5718"/>
            <a:ext cx="12192001" cy="6893718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6B714609-E24B-450D-8972-B4716BC0DB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26591" y="6237027"/>
            <a:ext cx="6974006" cy="414051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программы заместитель директора по ВР Бушуева Т.А.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5EED72-8D3C-42D3-9E2E-1E43D77C5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6921"/>
            <a:ext cx="9144000" cy="450507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сведения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175F7CFF-362B-4BDD-98F1-36A20F97D1F9}"/>
              </a:ext>
            </a:extLst>
          </p:cNvPr>
          <p:cNvSpPr/>
          <p:nvPr/>
        </p:nvSpPr>
        <p:spPr>
          <a:xfrm>
            <a:off x="655094" y="972096"/>
            <a:ext cx="65099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автономное учреждение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Детский оздоровительный лагерь «СПУТНИК»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Расположен в Нижнесергинском районе,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п.г.т. Верхние Серги, ул. Володарского, д.8а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Телефоны  (343)982-41-44    E-</a:t>
            </a:r>
            <a:r>
              <a:rPr lang="ru-RU" alt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mail</a:t>
            </a:r>
            <a:r>
              <a:rPr lang="ru-RU" alt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sputnik14@bk.ru</a:t>
            </a: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Директор: Фадеева  Елена Валерьевна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F58AE302-5B4B-4227-A019-6B403F8A2E7D}"/>
              </a:ext>
            </a:extLst>
          </p:cNvPr>
          <p:cNvSpPr/>
          <p:nvPr/>
        </p:nvSpPr>
        <p:spPr>
          <a:xfrm>
            <a:off x="4626591" y="2975212"/>
            <a:ext cx="73424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оздоровительный лагерь «Спутник» расположен в экологически чистом районе  в 4 км. от п.г.т. Верхние Серги,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берегу  Козинского  водохранилища.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спальных корпуса способны разместить одновременно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ребенка.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Отдельные комнаты для вожатых и  воспитателей.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проживают вместе с детьми.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Открытая уличная эстрада - место для проведения спектаклей, представлений, и других культурно-массовых мероприятий. 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3B1597D0-8776-4BA5-AC52-DD5F21C1E9D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82709" y="717869"/>
            <a:ext cx="2485292" cy="200855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D3352056-96EE-47FE-87AB-79BCEB4A0C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2923" t="4856" r="8769" b="26793"/>
          <a:stretch/>
        </p:blipFill>
        <p:spPr>
          <a:xfrm>
            <a:off x="492369" y="3064205"/>
            <a:ext cx="4003920" cy="24690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21105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66E86FB-9D61-41A3-80DB-022DD756F2F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2192001" cy="6893718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6B714609-E24B-450D-8972-B4716BC0DB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1692" y="1137138"/>
            <a:ext cx="11840308" cy="5720862"/>
          </a:xfrm>
        </p:spPr>
        <p:txBody>
          <a:bodyPr numCol="1">
            <a:normAutofit/>
          </a:bodyPr>
          <a:lstStyle/>
          <a:p>
            <a:pPr algn="l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чувства гражданственности, патриотизма, любви и уважения к  историческому наследию малой родины. Создание оптимальных условий для отдыха, оздоровления и творческого развития детей и подростков. </a:t>
            </a:r>
          </a:p>
          <a:p>
            <a:pPr algn="l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Стимулировать интерес к истории родного района, способствовать расширению кругозора детей через изучение краеведческого материала, встречи с интересными людьми;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полноценный культурный досуг детей, подростков с учётом их интересов, потребностей и возможностей для самореализации и творческого роста;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умения межличностного и межгруппового общения на основе приоритета общечеловеческих ценностей;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Пропагандировать здоровый образ жизни среди подрастающего поколения;</a:t>
            </a:r>
          </a:p>
          <a:p>
            <a:pPr algn="l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Направления:</a:t>
            </a:r>
          </a:p>
          <a:p>
            <a:pPr marL="342900" indent="-342900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патриотическое, </a:t>
            </a:r>
          </a:p>
          <a:p>
            <a:pPr marL="342900" indent="-342900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 - оздоровительное, </a:t>
            </a:r>
          </a:p>
          <a:p>
            <a:pPr marL="342900" indent="-342900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творческое, </a:t>
            </a:r>
          </a:p>
          <a:p>
            <a:pPr marL="342900" indent="-342900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досуговое, </a:t>
            </a:r>
          </a:p>
          <a:p>
            <a:pPr marL="342900" indent="-342900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- адаптационное. </a:t>
            </a:r>
          </a:p>
          <a:p>
            <a:pPr algn="l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5EED72-8D3C-42D3-9E2E-1E43D77C5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9130" y="269632"/>
            <a:ext cx="8348871" cy="1184030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карта программы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«Исторический бумеранг»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F31DE45F-D5E8-4545-BE0B-6D858CE1B6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4807" t="17246" r="838" b="-2481"/>
          <a:stretch/>
        </p:blipFill>
        <p:spPr>
          <a:xfrm>
            <a:off x="7526215" y="4939872"/>
            <a:ext cx="3774831" cy="19181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1226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66E86FB-9D61-41A3-80DB-022DD756F2F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1" cy="6893718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6B714609-E24B-450D-8972-B4716BC0DB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385" y="902677"/>
            <a:ext cx="9964615" cy="4595446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  <a:p>
            <a:pPr marL="342900" indent="-342900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Принцип сознательности и активности – это ясное понимание целей и задач предстоящей работы, развитие самоуправления.</a:t>
            </a:r>
          </a:p>
          <a:p>
            <a:pPr marL="857250" indent="-857250" algn="l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indent="-857250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Систематичности и последовательности – все мероприятия связаны между собой, соответствуют установленной тематике смены.</a:t>
            </a:r>
          </a:p>
          <a:p>
            <a:pPr marL="857250" indent="-857250" algn="l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indent="-857250" algn="l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indent="-857250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Принцип равенства и сотрудничества – добровольное участие во всех делах и мероприятиях, доверительные, демократические отношения между детьми и взрослыми.</a:t>
            </a:r>
          </a:p>
          <a:p>
            <a:pPr marL="857250" indent="-857250" algn="l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indent="-857250" algn="l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indent="-857250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Принцип ценностной ориентации – это формирование здорового образа жизни, укрепление здоровья, рациональное использование свободного времени.</a:t>
            </a:r>
          </a:p>
          <a:p>
            <a:pPr marL="857250" indent="-857250" algn="l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indent="-857250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Принцип массовости – привлечение детей к физкультурно-оздоровительным, игровым, культурно - досуговым, патриотическим и другим мероприятиям.</a:t>
            </a:r>
          </a:p>
          <a:p>
            <a:pPr algn="l"/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5EED72-8D3C-42D3-9E2E-1E43D77C5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363415"/>
            <a:ext cx="9144000" cy="1699846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деятельности</a:t>
            </a:r>
            <a:r>
              <a:rPr lang="ru-RU" sz="3600" b="1" dirty="0"/>
              <a:t> </a:t>
            </a:r>
            <a:br>
              <a:rPr lang="ru-RU" sz="3600" b="1" dirty="0"/>
            </a:br>
            <a:endParaRPr lang="ru-RU" sz="36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FF364A2-20FB-4C22-9759-9F74DDA7858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975789">
            <a:off x="2457325" y="4988938"/>
            <a:ext cx="1764662" cy="162379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3C3FF69-552F-4A6F-8B7E-435F37B0E49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57862" y="4842954"/>
            <a:ext cx="1741914" cy="174191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5AA508C-934F-4942-9504-FBFB962D9E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t="16964" r="4371" b="10226"/>
          <a:stretch/>
        </p:blipFill>
        <p:spPr>
          <a:xfrm rot="840224">
            <a:off x="7985233" y="5055828"/>
            <a:ext cx="2441656" cy="13942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13060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66E86FB-9D61-41A3-80DB-022DD756F2F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905165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6B714609-E24B-450D-8972-B4716BC0DB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4431" y="984738"/>
            <a:ext cx="11101754" cy="5615355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Летний  лагерь МАУ ДОЛ «Спутник»- это территория, способствующая развитию ребенка как  творческой личности, его духовного и физического саморазвития, возможности для воспитания трудолюбия, активности, целеустремленности, здорового образа жизни.</a:t>
            </a:r>
          </a:p>
          <a:p>
            <a:pPr algn="l"/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основу реализации программы заложены разнообразные  методы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indent="-1143000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креативный (творческий);</a:t>
            </a:r>
          </a:p>
          <a:p>
            <a:pPr marL="1143000" indent="-1143000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проблемно-поисковый (воспитатель ставит проблему и вместе с детьми находит решение, либо дети сами решают проблему, а педагог делает вывод);</a:t>
            </a:r>
          </a:p>
          <a:p>
            <a:pPr marL="1143000" indent="-1143000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эвристический (изложение вожатого + творчество детей);</a:t>
            </a:r>
          </a:p>
          <a:p>
            <a:pPr marL="1143000" indent="-1143000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репродуктивный (воспроизводящий);</a:t>
            </a:r>
          </a:p>
          <a:p>
            <a:pPr marL="1143000" indent="-1143000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интерактивный;</a:t>
            </a:r>
          </a:p>
          <a:p>
            <a:pPr marL="1143000" indent="-1143000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иллюстративный (объяснение сопровождается демонстрацией наглядного материала); </a:t>
            </a:r>
          </a:p>
          <a:p>
            <a:pPr marL="1143000" indent="-1143000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деятельность;</a:t>
            </a:r>
          </a:p>
          <a:p>
            <a:pPr algn="l">
              <a:spcBef>
                <a:spcPts val="0"/>
              </a:spcBef>
            </a:pP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Формы:</a:t>
            </a:r>
          </a:p>
          <a:p>
            <a:pPr algn="l">
              <a:spcBef>
                <a:spcPts val="0"/>
              </a:spcBef>
            </a:pPr>
            <a:endParaRPr 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indent="-1143000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игра;</a:t>
            </a:r>
          </a:p>
          <a:p>
            <a:pPr marL="1143000" indent="-1143000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путешествие;</a:t>
            </a:r>
          </a:p>
          <a:p>
            <a:pPr marL="1143000" indent="-1143000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экскурсии;</a:t>
            </a:r>
          </a:p>
          <a:p>
            <a:pPr marL="1143000" indent="-1143000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конкурсы;</a:t>
            </a:r>
          </a:p>
          <a:p>
            <a:pPr marL="1143000" indent="-1143000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соревнования; </a:t>
            </a:r>
          </a:p>
          <a:p>
            <a:pPr marL="1143000" indent="-1143000" algn="l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выставки творческих работ; </a:t>
            </a:r>
          </a:p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5EED72-8D3C-42D3-9E2E-1E43D77C5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7907"/>
            <a:ext cx="9530862" cy="2074985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формы и методы реализации программы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11449C3-E27E-4FE4-873A-DD83665AF8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6768" t="10966" r="10462" b="10676"/>
          <a:stretch/>
        </p:blipFill>
        <p:spPr>
          <a:xfrm>
            <a:off x="6289431" y="4032046"/>
            <a:ext cx="3780692" cy="26844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8782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66E86FB-9D61-41A3-80DB-022DD756F2F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2192001" cy="6893718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6B714609-E24B-450D-8972-B4716BC0DB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3121267"/>
            <a:ext cx="11054862" cy="3549163"/>
          </a:xfrm>
        </p:spPr>
        <p:txBody>
          <a:bodyPr>
            <a:normAutofit fontScale="85000" lnSpcReduction="20000"/>
          </a:bodyPr>
          <a:lstStyle/>
          <a:p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 риска программы</a:t>
            </a:r>
          </a:p>
          <a:p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Нежелание детей участвовать в том или ином мероприятии, снижение интереса, нежелание находиться на территории лагеря. </a:t>
            </a:r>
          </a:p>
          <a:p>
            <a:pPr algn="l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Необходимо выяснить причины, устранить их, найти индивидуальный подход к   каждому ребёнку.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Погодные условия могут сорвать часть мероприятий, проведение которых запланировано на улице. </a:t>
            </a:r>
          </a:p>
          <a:p>
            <a:pPr algn="l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В этом случае возможна замена на одного мероприятия на другое или проведение данного мероприятия в помещении.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5EED72-8D3C-42D3-9E2E-1E43D77C5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644768"/>
            <a:ext cx="10597662" cy="2637693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ориентирована на первичный временный детский коллектив.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Лагерный день начинается с зарядки, затем – линейка, где объявляются планы на текущий день, в конце дня подводятся итоги прошедшего дня.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Ежедневно в лагере проходит общелагерное мероприятие, соответствующее тематике дня и спортивно – оздоровительное мероприятие.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B50B651C-A7A8-41EE-95A6-0B7872649E50}"/>
              </a:ext>
            </a:extLst>
          </p:cNvPr>
          <p:cNvSpPr/>
          <p:nvPr/>
        </p:nvSpPr>
        <p:spPr>
          <a:xfrm>
            <a:off x="2192215" y="304800"/>
            <a:ext cx="847578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реализации программы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85085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66E86FB-9D61-41A3-80DB-022DD756F2F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1" cy="689371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5EED72-8D3C-42D3-9E2E-1E43D77C5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7077" y="723657"/>
            <a:ext cx="9741876" cy="1046528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взаимодействия лагеря «Спутник»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социальными партнерами.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88A3096-05A9-4807-8D8E-421483D3DB4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34308" y="1125415"/>
            <a:ext cx="8097001" cy="51689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1969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66E86FB-9D61-41A3-80DB-022DD756F2F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5718"/>
            <a:ext cx="12192000" cy="689371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5EED72-8D3C-42D3-9E2E-1E43D77C5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3785"/>
            <a:ext cx="8569569" cy="1101969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– сетка мероприятий смены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«Исторический бумеранг»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="" xmlns:a16="http://schemas.microsoft.com/office/drawing/2014/main" id="{507D0635-E1DA-4004-9842-58ECAE25F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16843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="" xmlns:a16="http://schemas.microsoft.com/office/drawing/2014/main" id="{72E35839-10BD-49EB-930F-999BE89986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4721342"/>
              </p:ext>
            </p:extLst>
          </p:nvPr>
        </p:nvGraphicFramePr>
        <p:xfrm>
          <a:off x="484909" y="951470"/>
          <a:ext cx="11142799" cy="5880691"/>
        </p:xfrm>
        <a:graphic>
          <a:graphicData uri="http://schemas.openxmlformats.org/drawingml/2006/table">
            <a:tbl>
              <a:tblPr/>
              <a:tblGrid>
                <a:gridCol w="2110010">
                  <a:extLst>
                    <a:ext uri="{9D8B030D-6E8A-4147-A177-3AD203B41FA5}">
                      <a16:colId xmlns="" xmlns:a16="http://schemas.microsoft.com/office/drawing/2014/main" val="1445572351"/>
                    </a:ext>
                  </a:extLst>
                </a:gridCol>
                <a:gridCol w="9032789">
                  <a:extLst>
                    <a:ext uri="{9D8B030D-6E8A-4147-A177-3AD203B41FA5}">
                      <a16:colId xmlns="" xmlns:a16="http://schemas.microsoft.com/office/drawing/2014/main" val="4161068038"/>
                    </a:ext>
                  </a:extLst>
                </a:gridCol>
              </a:tblGrid>
              <a:tr h="239845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дня</a:t>
                      </a:r>
                      <a:endParaRPr lang="ru-RU" sz="1600" dirty="0">
                        <a:effectLst/>
                        <a:latin typeface="Times NR Cyr M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94" marR="4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дела дня</a:t>
                      </a:r>
                      <a:endParaRPr lang="ru-RU" sz="1600" dirty="0">
                        <a:effectLst/>
                        <a:latin typeface="Times NR Cyr M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494" marR="4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52204205"/>
                  </a:ext>
                </a:extLst>
              </a:tr>
              <a:tr h="1122394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день</a:t>
                      </a:r>
                    </a:p>
                    <a:p>
                      <a:pPr marL="457200"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Станция</a:t>
                      </a:r>
                    </a:p>
                    <a:p>
                      <a:pPr marL="457200"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Мира и Добра.</a:t>
                      </a:r>
                    </a:p>
                  </a:txBody>
                  <a:tcPr marL="41494" marR="4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12:00 Заезд, расселение детей, операция «Уют».</a:t>
                      </a:r>
                    </a:p>
                    <a:p>
                      <a:pPr marL="457200" algn="l"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14.00 Линейка «Здравствуй Спутник»</a:t>
                      </a:r>
                    </a:p>
                    <a:p>
                      <a:pPr marL="457200" algn="l"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17:00 Внутри отрядный час (объяснение правил лагеря, правил техники безопасности).</a:t>
                      </a:r>
                    </a:p>
                    <a:p>
                      <a:pPr marL="457200" algn="l"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20:00 Экскурсия по лагерю, игры знакомств</a:t>
                      </a:r>
                    </a:p>
                    <a:p>
                      <a:pPr marL="457200" algn="l"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21:00 Огонек «Рассказ-эстафета»</a:t>
                      </a:r>
                    </a:p>
                  </a:txBody>
                  <a:tcPr marL="41494" marR="4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97210302"/>
                  </a:ext>
                </a:extLst>
              </a:tr>
              <a:tr h="942109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день</a:t>
                      </a:r>
                    </a:p>
                    <a:p>
                      <a:pPr marL="457200"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Станция</a:t>
                      </a:r>
                    </a:p>
                    <a:p>
                      <a:pPr marL="457200"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«Бумеранг»</a:t>
                      </a:r>
                    </a:p>
                  </a:txBody>
                  <a:tcPr marL="41494" marR="4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11:00 Оформление отрядных уголков, подготовка к открытию смены.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17:00 Беседы, игры по правилам поведения в лагере.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20:00 Конкурс-викторина «Твоя малая Родина»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21.00 Дискотека</a:t>
                      </a:r>
                    </a:p>
                  </a:txBody>
                  <a:tcPr marL="41494" marR="4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08128263"/>
                  </a:ext>
                </a:extLst>
              </a:tr>
              <a:tr h="651164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день</a:t>
                      </a:r>
                    </a:p>
                    <a:p>
                      <a:pPr marL="457200"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Станция  </a:t>
                      </a:r>
                    </a:p>
                    <a:p>
                      <a:pPr marL="457200"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Природы и экологии.</a:t>
                      </a:r>
                    </a:p>
                  </a:txBody>
                  <a:tcPr marL="41494" marR="4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11:00 Беседа «Если хочешь быть здоров…» Познавательное мероприятие «Наш дом – планета Земля»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17:00 Круглый стол «Обсуждение экологических проблем нашего района» 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20:00 Конкурс экологических сказок. Русские народные игры.</a:t>
                      </a:r>
                    </a:p>
                  </a:txBody>
                  <a:tcPr marL="41494" marR="4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61390795"/>
                  </a:ext>
                </a:extLst>
              </a:tr>
              <a:tr h="872836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день</a:t>
                      </a:r>
                    </a:p>
                    <a:p>
                      <a:pPr marL="457200"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Станция Историческая.</a:t>
                      </a:r>
                    </a:p>
                  </a:txBody>
                  <a:tcPr marL="41494" marR="4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11:00 Операция «Новая жизнь старой книги».</a:t>
                      </a:r>
                    </a:p>
                    <a:p>
                      <a:pPr marL="457200"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17:00 Игры на свежем воздухе.</a:t>
                      </a:r>
                    </a:p>
                    <a:p>
                      <a:pPr marL="457200"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20:00 Конкурс-викторина «Старину мы помним, старину мы чтим» 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21:00 Просмотр исторического фильма</a:t>
                      </a:r>
                    </a:p>
                  </a:txBody>
                  <a:tcPr marL="41494" marR="4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48631324"/>
                  </a:ext>
                </a:extLst>
              </a:tr>
              <a:tr h="886691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день</a:t>
                      </a:r>
                    </a:p>
                    <a:p>
                      <a:pPr marL="457200"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Станция </a:t>
                      </a:r>
                    </a:p>
                    <a:p>
                      <a:pPr marL="457200"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Библиотечная</a:t>
                      </a:r>
                    </a:p>
                  </a:txBody>
                  <a:tcPr marL="41494" marR="4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12:00 Экскурсия библиотека «Солнце русской поэзии». (гости) 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17:00 Состязания «А ты – баты стань солдатом!»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20:00 КВН «Что за прелесть эти сказки». 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21:30 Дискотека</a:t>
                      </a:r>
                    </a:p>
                  </a:txBody>
                  <a:tcPr marL="41494" marR="4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64879651"/>
                  </a:ext>
                </a:extLst>
              </a:tr>
              <a:tr h="959381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день</a:t>
                      </a:r>
                    </a:p>
                    <a:p>
                      <a:pPr marL="457200"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Станция</a:t>
                      </a:r>
                    </a:p>
                    <a:p>
                      <a:pPr marL="457200"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Здоровья.</a:t>
                      </a:r>
                    </a:p>
                  </a:txBody>
                  <a:tcPr marL="41494" marR="4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11:00 Беседа «В стране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Витаминии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». </a:t>
                      </a:r>
                    </a:p>
                    <a:p>
                      <a:pPr marL="457200"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17:00 Конкурс газет «Овощи и фрукты – полезные продукты». </a:t>
                      </a:r>
                    </a:p>
                    <a:p>
                      <a:pPr marL="457200"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20:00 Игра «Нет – вредным привычкам!»</a:t>
                      </a:r>
                    </a:p>
                    <a:p>
                      <a:pPr marL="457200"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21.00 Круглый сто «А вам слабо?»</a:t>
                      </a:r>
                    </a:p>
                  </a:txBody>
                  <a:tcPr marL="41494" marR="41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250415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42310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66E86FB-9D61-41A3-80DB-022DD756F2F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2296965" cy="6953068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887F5669-9908-48C4-9BE1-104EC50C48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72005440"/>
              </p:ext>
            </p:extLst>
          </p:nvPr>
        </p:nvGraphicFramePr>
        <p:xfrm>
          <a:off x="429491" y="0"/>
          <a:ext cx="11429999" cy="6919174"/>
        </p:xfrm>
        <a:graphic>
          <a:graphicData uri="http://schemas.openxmlformats.org/drawingml/2006/table">
            <a:tbl>
              <a:tblPr/>
              <a:tblGrid>
                <a:gridCol w="1995054">
                  <a:extLst>
                    <a:ext uri="{9D8B030D-6E8A-4147-A177-3AD203B41FA5}">
                      <a16:colId xmlns="" xmlns:a16="http://schemas.microsoft.com/office/drawing/2014/main" val="3389520479"/>
                    </a:ext>
                  </a:extLst>
                </a:gridCol>
                <a:gridCol w="9434945">
                  <a:extLst>
                    <a:ext uri="{9D8B030D-6E8A-4147-A177-3AD203B41FA5}">
                      <a16:colId xmlns="" xmlns:a16="http://schemas.microsoft.com/office/drawing/2014/main" val="844955214"/>
                    </a:ext>
                  </a:extLst>
                </a:gridCol>
              </a:tblGrid>
              <a:tr h="898632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день</a:t>
                      </a:r>
                    </a:p>
                    <a:p>
                      <a:pPr marL="457200"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Станция</a:t>
                      </a:r>
                    </a:p>
                    <a:p>
                      <a:pPr marL="457200"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Будь здоров!</a:t>
                      </a:r>
                    </a:p>
                  </a:txBody>
                  <a:tcPr marL="37656" marR="376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11: 00 Мероприятия по противопожарной безопасности (гости) «Берегите лес!». 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17:00 Эстафета Добра «От сердца к сердцу»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20:00 Мероприятие «Мы в ответе за нашу Землю»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21:00 Квест «Мы будущее»</a:t>
                      </a:r>
                    </a:p>
                  </a:txBody>
                  <a:tcPr marL="37656" marR="376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48625410"/>
                  </a:ext>
                </a:extLst>
              </a:tr>
              <a:tr h="898632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день</a:t>
                      </a:r>
                    </a:p>
                    <a:p>
                      <a:pPr marL="457200"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Станция </a:t>
                      </a:r>
                    </a:p>
                    <a:p>
                      <a:pPr marL="457200"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Музейная</a:t>
                      </a:r>
                    </a:p>
                  </a:txBody>
                  <a:tcPr marL="37656" marR="376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11:00 Беседы, выпуск газет «Правда о вредных привычках».    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17:00 Экскурсия в музей «Они защищали Родину». Молодецкие забавы. (гости)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20:00 Игра «Слабое звено»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21:00 Дискотека</a:t>
                      </a:r>
                    </a:p>
                  </a:txBody>
                  <a:tcPr marL="37656" marR="376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012170"/>
                  </a:ext>
                </a:extLst>
              </a:tr>
              <a:tr h="898632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день</a:t>
                      </a:r>
                    </a:p>
                    <a:p>
                      <a:pPr marL="457200"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Станция </a:t>
                      </a:r>
                    </a:p>
                    <a:p>
                      <a:pPr marL="457200"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Родина.</a:t>
                      </a:r>
                    </a:p>
                  </a:txBody>
                  <a:tcPr marL="37656" marR="376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11:00 Конкурс рисунков «Война глазами детей»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17:00 «Чтобы не было беды». Игра «Символы России». 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20:00 «Мы гордимся дедами» разучивание песен, стихов военных лет.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21:00 Танцевальный вечер.</a:t>
                      </a:r>
                    </a:p>
                  </a:txBody>
                  <a:tcPr marL="37656" marR="376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15165856"/>
                  </a:ext>
                </a:extLst>
              </a:tr>
              <a:tr h="209057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день</a:t>
                      </a:r>
                    </a:p>
                    <a:p>
                      <a:pPr marL="457200"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Станция </a:t>
                      </a:r>
                    </a:p>
                    <a:p>
                      <a:pPr marL="457200"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Театральная</a:t>
                      </a:r>
                    </a:p>
                  </a:txBody>
                  <a:tcPr marL="37656" marR="376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11:00 Конкурс «Телепередачи СССР»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17:00 Комический футбол «Герои Театра»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20:00 Конкурсная программа «Улыбнитесь, вас снимает скрытая камера»</a:t>
                      </a:r>
                    </a:p>
                  </a:txBody>
                  <a:tcPr marL="37656" marR="376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61065685"/>
                  </a:ext>
                </a:extLst>
              </a:tr>
              <a:tr h="869621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день</a:t>
                      </a:r>
                    </a:p>
                    <a:p>
                      <a:pPr marL="457200"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Станция </a:t>
                      </a:r>
                    </a:p>
                    <a:p>
                      <a:pPr marL="457200"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Спортивная.</a:t>
                      </a:r>
                    </a:p>
                  </a:txBody>
                  <a:tcPr marL="37656" marR="376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11:00 Спортивные игры между отрядами.</a:t>
                      </a:r>
                    </a:p>
                    <a:p>
                      <a:pPr marL="457200" algn="l"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17:00 Соревнование по станциям «Игра – дело серьёзное». Соревнование по волейболу </a:t>
                      </a:r>
                    </a:p>
                    <a:p>
                      <a:pPr marL="457200" algn="l"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0:00«Кубок физрука» (команда вожатых против команды сборной лагеря). </a:t>
                      </a:r>
                    </a:p>
                    <a:p>
                      <a:pPr marL="457200" algn="l"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21:00 Дискотека «Быстрее, выше, сильнее».</a:t>
                      </a:r>
                    </a:p>
                  </a:txBody>
                  <a:tcPr marL="37656" marR="376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50175195"/>
                  </a:ext>
                </a:extLst>
              </a:tr>
              <a:tr h="898632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день</a:t>
                      </a:r>
                    </a:p>
                    <a:p>
                      <a:pPr marL="457200"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Станция</a:t>
                      </a:r>
                    </a:p>
                    <a:p>
                      <a:pPr marL="457200"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Лига Чемпионов</a:t>
                      </a:r>
                    </a:p>
                  </a:txBody>
                  <a:tcPr marL="37656" marR="376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11:00 Сдача норм ГТО.. 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17:00 Конкурсная программа «Три богатыря».</a:t>
                      </a:r>
                    </a:p>
                    <a:p>
                      <a:pPr marL="457200"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20:00 Конкурсная программа «А ну, вожатые!»;</a:t>
                      </a:r>
                    </a:p>
                    <a:p>
                      <a:pPr marL="457200"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21.00 Танцевальный марафон «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Стартинэйджер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marL="37656" marR="376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81262941"/>
                  </a:ext>
                </a:extLst>
              </a:tr>
              <a:tr h="916313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день</a:t>
                      </a:r>
                    </a:p>
                    <a:p>
                      <a:pPr marL="457200"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Станция </a:t>
                      </a:r>
                    </a:p>
                    <a:p>
                      <a:pPr marL="457200"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Фильмография</a:t>
                      </a:r>
                    </a:p>
                  </a:txBody>
                  <a:tcPr marL="37656" marR="376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11:00 Большая энциклопедия: интеллектуальная вертушка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17:00 Просмотр видеофильма «Маленький принц» по книге Антуана де Сент – Экзюпери 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Диспут по  фильму «Маленький принц» 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20:00  Конкурс видеороликов свое видение на Маленького принца</a:t>
                      </a:r>
                    </a:p>
                  </a:txBody>
                  <a:tcPr marL="37656" marR="376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36729242"/>
                  </a:ext>
                </a:extLst>
              </a:tr>
              <a:tr h="898632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 день</a:t>
                      </a:r>
                    </a:p>
                    <a:p>
                      <a:pPr marL="457200"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Станция</a:t>
                      </a:r>
                    </a:p>
                    <a:p>
                      <a:pPr marL="457200"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Эрудитов</a:t>
                      </a:r>
                    </a:p>
                  </a:txBody>
                  <a:tcPr marL="37656" marR="376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11:00 Беседы и игры о толерантности «Добру откроются сердца». </a:t>
                      </a:r>
                    </a:p>
                    <a:p>
                      <a:pPr marL="457200"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17:00 Игра «Вышибалы». </a:t>
                      </a:r>
                    </a:p>
                    <a:p>
                      <a:pPr marL="457200"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20:00 Квест «Слабое звено»</a:t>
                      </a:r>
                    </a:p>
                    <a:p>
                      <a:pPr marL="457200"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21.00 Беседа «Чего мы вместе достигли за эти дни»</a:t>
                      </a:r>
                    </a:p>
                  </a:txBody>
                  <a:tcPr marL="37656" marR="376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2048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898707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1362</Words>
  <Application>Microsoft Office PowerPoint</Application>
  <PresentationFormat>Произвольный</PresentationFormat>
  <Paragraphs>239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 </vt:lpstr>
      <vt:lpstr>Основные сведения</vt:lpstr>
      <vt:lpstr>Информационная карта программы «Исторический бумеранг» </vt:lpstr>
      <vt:lpstr>Принципы деятельности  </vt:lpstr>
      <vt:lpstr>  Основные формы и методы реализации программы  </vt:lpstr>
      <vt:lpstr>Программа ориентирована на первичный временный детский коллектив.  Лагерный день начинается с зарядки, затем – линейка, где объявляются планы на текущий день, в конце дня подводятся итоги прошедшего дня.  Ежедневно в лагере проходит общелагерное мероприятие, соответствующее тематике дня и спортивно – оздоровительное мероприятие. </vt:lpstr>
      <vt:lpstr>Организация взаимодействия лагеря «Спутник» с социальными партнерами.  </vt:lpstr>
      <vt:lpstr>План – сетка мероприятий смены «Исторический бумеранг» </vt:lpstr>
      <vt:lpstr>Слайд 9</vt:lpstr>
      <vt:lpstr>Слайд 10</vt:lpstr>
      <vt:lpstr>Слайд 11</vt:lpstr>
      <vt:lpstr>            вернусь…                                             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1</cp:lastModifiedBy>
  <cp:revision>47</cp:revision>
  <dcterms:created xsi:type="dcterms:W3CDTF">2020-04-30T13:39:08Z</dcterms:created>
  <dcterms:modified xsi:type="dcterms:W3CDTF">2020-05-06T03:35:42Z</dcterms:modified>
</cp:coreProperties>
</file>